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Layouts/slideLayout67.xml" ContentType="application/vnd.openxmlformats-officedocument.presentationml.slideLayout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4.xml" ContentType="application/vnd.openxmlformats-officedocument.presentationml.slideLayout+xml"/>
  <Override PartName="/ppt/embeddings/oleObject1.bin" ContentType="application/vnd.openxmlformats-officedocument.oleObject"/>
  <Override PartName="/ppt/slideLayouts/slideLayout43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Default Extension="jpeg" ContentType="image/jpeg"/>
  <Override PartName="/ppt/slideLayouts/slideLayout63.xml" ContentType="application/vnd.openxmlformats-officedocument.presentationml.slideLayout+xml"/>
  <Override PartName="/ppt/slides/slide13.xml" ContentType="application/vnd.openxmlformats-officedocument.presentationml.slide+xml"/>
  <Override PartName="/ppt/embeddings/oleObject7.bin" ContentType="application/vnd.openxmlformats-officedocument.oleObject"/>
  <Override PartName="/ppt/slides/slide23.xml" ContentType="application/vnd.openxmlformats-officedocument.presentationml.slide+xml"/>
  <Override PartName="/ppt/slideLayouts/slideLayout49.xml" ContentType="application/vnd.openxmlformats-officedocument.presentationml.slideLayout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42.xml" ContentType="application/vnd.openxmlformats-officedocument.presentationml.slide+xml"/>
  <Override PartName="/ppt/slideLayouts/slideLayout68.xml" ContentType="application/vnd.openxmlformats-officedocument.presentationml.slideLayout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notesSlides/notesSlide3.xml" ContentType="application/vnd.openxmlformats-officedocument.presentationml.notesSlide+xml"/>
  <Default Extension="emf" ContentType="image/x-emf"/>
  <Override PartName="/ppt/slideLayouts/slideLayout35.xml" ContentType="application/vnd.openxmlformats-officedocument.presentationml.slideLayout+xml"/>
  <Override PartName="/ppt/embeddings/oleObject2.bin" ContentType="application/vnd.openxmlformats-officedocument.oleObject"/>
  <Override PartName="/ppt/slideLayouts/slideLayout44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64.xml" ContentType="application/vnd.openxmlformats-officedocument.presentationml.slideLayout+xml"/>
  <Override PartName="/ppt/slides/slide14.xml" ContentType="application/vnd.openxmlformats-officedocument.presentationml.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43.xml" ContentType="application/vnd.openxmlformats-officedocument.presentationml.slide+xml"/>
  <Override PartName="/ppt/slideLayouts/slideLayout69.xml" ContentType="application/vnd.openxmlformats-officedocument.presentationml.slideLayout+xml"/>
  <Override PartName="/ppt/tableStyles.xml" ContentType="application/vnd.openxmlformats-officedocument.presentationml.tableStyles+xml"/>
  <Override PartName="/ppt/slides/slide5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36.xml" ContentType="application/vnd.openxmlformats-officedocument.presentationml.slideLayout+xml"/>
  <Override PartName="/ppt/embeddings/oleObject3.bin" ContentType="application/vnd.openxmlformats-officedocument.oleObject"/>
  <Override PartName="/ppt/slideLayouts/slideLayout45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15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slideLayouts/slideLayout37.xml" ContentType="application/vnd.openxmlformats-officedocument.presentationml.slideLayout+xml"/>
  <Override PartName="/ppt/embeddings/oleObject4.bin" ContentType="application/vnd.openxmlformats-officedocument.oleObject"/>
  <Override PartName="/ppt/slides/slide20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5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Default Extension="pict" ContentType="image/pict"/>
  <Default Extension="wmf" ContentType="image/x-wmf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2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1.xml" ContentType="application/vnd.openxmlformats-officedocument.presentationml.slide+xml"/>
  <Override PartName="/ppt/slideLayouts/slideLayout70.xml" ContentType="application/vnd.openxmlformats-officedocument.presentationml.slideLayout+xml"/>
  <Override PartName="/ppt/slideLayouts/slideLayout38.xml" ContentType="application/vnd.openxmlformats-officedocument.presentationml.slideLayout+xml"/>
  <Override PartName="/ppt/embeddings/oleObject5.bin" ContentType="application/vnd.openxmlformats-officedocument.oleObject"/>
  <Override PartName="/ppt/slides/slide21.xml" ContentType="application/vnd.openxmlformats-officedocument.presentationml.slide+xml"/>
  <Override PartName="/ppt/slideLayouts/slideLayout47.xml" ContentType="application/vnd.openxmlformats-officedocument.presentationml.slideLayout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66.xml" ContentType="application/vnd.openxmlformats-officedocument.presentationml.slideLayout+xml"/>
  <Override PartName="/ppt/slides/slide17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71.xml" ContentType="application/vnd.openxmlformats-officedocument.presentationml.slideLayout+xml"/>
  <Override PartName="/ppt/slideLayouts/slideLayout39.xml" ContentType="application/vnd.openxmlformats-officedocument.presentationml.slideLayout+xml"/>
  <Override PartName="/ppt/embeddings/oleObject6.bin" ContentType="application/vnd.openxmlformats-officedocument.oleObject"/>
  <Override PartName="/ppt/slides/slide22.xml" ContentType="application/vnd.openxmlformats-officedocument.presentationml.slide+xml"/>
  <Override PartName="/ppt/slideLayouts/slideLayout48.xml" ContentType="application/vnd.openxmlformats-officedocument.presentationml.slideLayout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  <p:sldMasterId r:id="rId2"/>
    <p:sldMasterId r:id="rId3"/>
    <p:sldMasterId r:id="rId4"/>
    <p:sldMasterId r:id="rId5"/>
    <p:sldMasterId r:id="rId6"/>
  </p:sldMasterIdLst>
  <p:notesMasterIdLst>
    <p:notesMasterId r:id="rId65"/>
  </p:notesMasterIdLst>
  <p:sldIdLst>
    <p:sldId id="257" r:id="rId7"/>
    <p:sldId id="260" r:id="rId8"/>
    <p:sldId id="305" r:id="rId9"/>
    <p:sldId id="306" r:id="rId10"/>
    <p:sldId id="338" r:id="rId11"/>
    <p:sldId id="328" r:id="rId12"/>
    <p:sldId id="337" r:id="rId13"/>
    <p:sldId id="295" r:id="rId14"/>
    <p:sldId id="296" r:id="rId15"/>
    <p:sldId id="264" r:id="rId16"/>
    <p:sldId id="347" r:id="rId17"/>
    <p:sldId id="307" r:id="rId18"/>
    <p:sldId id="380" r:id="rId19"/>
    <p:sldId id="312" r:id="rId20"/>
    <p:sldId id="309" r:id="rId21"/>
    <p:sldId id="308" r:id="rId22"/>
    <p:sldId id="311" r:id="rId23"/>
    <p:sldId id="310" r:id="rId24"/>
    <p:sldId id="297" r:id="rId25"/>
    <p:sldId id="321" r:id="rId26"/>
    <p:sldId id="298" r:id="rId27"/>
    <p:sldId id="348" r:id="rId28"/>
    <p:sldId id="349" r:id="rId29"/>
    <p:sldId id="350" r:id="rId30"/>
    <p:sldId id="318" r:id="rId31"/>
    <p:sldId id="320" r:id="rId32"/>
    <p:sldId id="352" r:id="rId33"/>
    <p:sldId id="353" r:id="rId34"/>
    <p:sldId id="356" r:id="rId35"/>
    <p:sldId id="355" r:id="rId36"/>
    <p:sldId id="322" r:id="rId37"/>
    <p:sldId id="323" r:id="rId38"/>
    <p:sldId id="324" r:id="rId39"/>
    <p:sldId id="357" r:id="rId40"/>
    <p:sldId id="358" r:id="rId41"/>
    <p:sldId id="359" r:id="rId42"/>
    <p:sldId id="360" r:id="rId43"/>
    <p:sldId id="361" r:id="rId44"/>
    <p:sldId id="362" r:id="rId45"/>
    <p:sldId id="363" r:id="rId46"/>
    <p:sldId id="364" r:id="rId47"/>
    <p:sldId id="365" r:id="rId48"/>
    <p:sldId id="366" r:id="rId49"/>
    <p:sldId id="367" r:id="rId50"/>
    <p:sldId id="368" r:id="rId51"/>
    <p:sldId id="369" r:id="rId52"/>
    <p:sldId id="370" r:id="rId53"/>
    <p:sldId id="371" r:id="rId54"/>
    <p:sldId id="372" r:id="rId55"/>
    <p:sldId id="373" r:id="rId56"/>
    <p:sldId id="374" r:id="rId57"/>
    <p:sldId id="375" r:id="rId58"/>
    <p:sldId id="376" r:id="rId59"/>
    <p:sldId id="377" r:id="rId60"/>
    <p:sldId id="378" r:id="rId61"/>
    <p:sldId id="379" r:id="rId62"/>
    <p:sldId id="290" r:id="rId63"/>
    <p:sldId id="291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E1CFF"/>
    <a:srgbClr val="528CBE"/>
    <a:srgbClr val="CCB54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34580"/>
    <p:restoredTop sz="86410"/>
  </p:normalViewPr>
  <p:slideViewPr>
    <p:cSldViewPr snapToObjects="1">
      <p:cViewPr varScale="1">
        <p:scale>
          <a:sx n="91" d="100"/>
          <a:sy n="91" d="100"/>
        </p:scale>
        <p:origin x="-13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52" y="11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2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70" Type="http://schemas.openxmlformats.org/officeDocument/2006/relationships/tableStyles" Target="tableStyles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1348C-F8F8-934C-BD35-1C13EB58C4BF}" type="datetimeFigureOut">
              <a:rPr lang="en-US" smtClean="0"/>
              <a:pPr/>
              <a:t>4/20/12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63AB0-04E0-7444-85D9-EAB8234E3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781B9B-00D8-7741-8FCC-557FFBD9EE53}" type="slidenum">
              <a:rPr lang="en-GB"/>
              <a:pPr/>
              <a:t>1</a:t>
            </a:fld>
            <a:endParaRPr lang="en-GB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63AB0-04E0-7444-85D9-EAB8234E32D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5AD169-2A2B-F249-82CC-FD19AE9D43D7}" type="slidenum">
              <a:rPr lang="en-US"/>
              <a:pPr/>
              <a:t>22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CH"/>
              <a:t>corrlation with cosmic rays, nucleate and eventually go to CCN, FOCUS on the possble microphysical link! (nucleation)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A4A681-5A58-BE40-A9D4-692D00369F52}" type="slidenum">
              <a:rPr lang="en-US"/>
              <a:pPr/>
              <a:t>25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E94CF6-C21D-BD44-871A-959554F6C35D}" type="slidenum">
              <a:rPr lang="en-US"/>
              <a:pPr/>
              <a:t>28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Boundary layer nucleation cannot be explained either by binary (H2SO4-H2O) or by ternary nucleation with ammonia</a:t>
            </a:r>
          </a:p>
          <a:p>
            <a:pPr eaLnBrk="1" hangingPunct="1"/>
            <a:r>
              <a:rPr lang="en-US"/>
              <a:t>Even with ion enhancement, ternary NH3-H2SO4-H2O is too low by a factor 10-1000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4EE0A7-0987-3249-837B-CF451FCE1AD5}" type="slidenum">
              <a:rPr lang="en-US"/>
              <a:pPr/>
              <a:t>47</a:t>
            </a:fld>
            <a:endParaRPr lang="en-US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821" y="4342621"/>
            <a:ext cx="5026360" cy="4115468"/>
          </a:xfrm>
        </p:spPr>
        <p:txBody>
          <a:bodyPr lIns="93816" tIns="46909" rIns="93816" bIns="46909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F310B4-DF23-1246-9117-18CAE4322A01}" type="slidenum">
              <a:rPr lang="en-GB"/>
              <a:pPr/>
              <a:t>58</a:t>
            </a:fld>
            <a:endParaRPr lang="en-GB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5.w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E7CB-622E-F94B-B34D-282ED713C250}" type="datetimeFigureOut">
              <a:rPr lang="en-US" smtClean="0"/>
              <a:pPr/>
              <a:t>4/20/12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055B-3C79-8E4E-9606-9DBB76C85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E7CB-622E-F94B-B34D-282ED713C250}" type="datetimeFigureOut">
              <a:rPr lang="en-US" smtClean="0"/>
              <a:pPr/>
              <a:t>4/20/12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055B-3C79-8E4E-9606-9DBB76C85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E7CB-622E-F94B-B34D-282ED713C250}" type="datetimeFigureOut">
              <a:rPr lang="en-US" smtClean="0"/>
              <a:pPr/>
              <a:t>4/20/12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055B-3C79-8E4E-9606-9DBB76C85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505206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kumimoji="1" lang="en-US">
              <a:latin typeface="Helvetica" pitchFamily="-65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" y="0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866775" y="2"/>
            <a:ext cx="3219450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8" y="1447800"/>
            <a:ext cx="7678737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9" y="2860687"/>
            <a:ext cx="4437062" cy="3114675"/>
          </a:xfrm>
        </p:spPr>
        <p:txBody>
          <a:bodyPr/>
          <a:lstStyle>
            <a:lvl1pPr marL="0" indent="0" algn="r">
              <a:buFont typeface="Wingdings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Helvetica" pitchFamily="-65" charset="0"/>
              </a:defRPr>
            </a:lvl1pPr>
          </a:lstStyle>
          <a:p>
            <a:endParaRPr lang="en-US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European Strategy for Future ν Physics </a:t>
            </a: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0EF829F2-3183-F44D-B9E2-7BBEFB96FB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European Strategy for Future ν Physics 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71E5993-D8A6-CF4E-B317-0D91F23A28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European Strategy for Future ν Physics 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8C42D1-1111-6C4C-BD19-DFEA2305B5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9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European Strategy for Future ν Physics 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A0F34C-8A44-9F42-8A2D-B41F045BB4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European Strategy for Future ν Physics 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B3DB81E-3705-6248-B50B-CADF274B4E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European Strategy for Future ν Physics 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7BBCE6-47FD-8D4C-98B1-E9A117F29C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European Strategy for Future ν Physics 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275D3C-8C75-8147-837E-5B3424E7A3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European Strategy for Future ν Physics 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7460F1-B62F-9F43-B447-E0C29DEAAA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E7CB-622E-F94B-B34D-282ED713C250}" type="datetimeFigureOut">
              <a:rPr lang="en-US" smtClean="0"/>
              <a:pPr/>
              <a:t>4/20/12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055B-3C79-8E4E-9606-9DBB76C85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European Strategy for Future ν Physics 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C8127B6-A8EF-D04B-9883-1655FA87A8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European Strategy for Future ν Physics 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83548BB-359D-5F4F-A262-6C088CD9A3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80" y="57150"/>
            <a:ext cx="1952625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42" y="57150"/>
            <a:ext cx="5710237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European Strategy for Future ν Physics 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37A6334-A2E3-6448-8434-3B8B8CFC39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31BFF-4A2F-1F45-BF06-01EC81407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E6083-3FA6-6D4B-A82F-0C4C6DC99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E0409-EB0F-AA40-950C-09355EBE0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7D5F9-B0E9-2740-8199-EF36F1DE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C19EC-0187-BB4D-98E5-D5A1F0348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8339E-2E4B-F54C-9870-F65D84C67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0A216-B2C6-7A4E-A3DD-1E27C2CE4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E7CB-622E-F94B-B34D-282ED713C250}" type="datetimeFigureOut">
              <a:rPr lang="en-US" smtClean="0"/>
              <a:pPr/>
              <a:t>4/20/12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055B-3C79-8E4E-9606-9DBB76C85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8B87D-4BA3-994E-812F-3C22DD164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A2432-BD19-2C4E-A06C-748E4E94D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563C3-4D62-C144-B767-66ABC71CE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96DDC-B6E0-2345-BAD8-05AD9089AB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4/20/12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4/20/12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4/20/12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4/20/12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4/20/12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4/20/12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E7CB-622E-F94B-B34D-282ED713C250}" type="datetimeFigureOut">
              <a:rPr lang="en-US" smtClean="0"/>
              <a:pPr/>
              <a:t>4/20/12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055B-3C79-8E4E-9606-9DBB76C85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4/20/12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4/20/12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4/20/12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4/20/12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4/20/12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188913"/>
            <a:ext cx="7793037" cy="768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16013" y="1052513"/>
            <a:ext cx="7772400" cy="4968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9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5/4/2011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84438" y="6243638"/>
            <a:ext cx="406876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NA62@SPSC105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3EDD4FF-FA6A-442D-A8EB-C778309380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1524000"/>
            <a:ext cx="6705600" cy="1524000"/>
          </a:xfrm>
        </p:spPr>
        <p:txBody>
          <a:bodyPr/>
          <a:lstStyle>
            <a:lvl1pPr marL="0" indent="0" algn="ctr">
              <a:lnSpc>
                <a:spcPct val="128000"/>
              </a:lnSpc>
              <a:buFont typeface="Zapf Dingbats" pitchFamily="1" charset="2"/>
              <a:buNone/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Times" charset="0"/>
              </a:defRPr>
            </a:lvl1pPr>
          </a:lstStyle>
          <a:p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algn="ctr">
              <a:defRPr sz="1400" i="0">
                <a:solidFill>
                  <a:schemeClr val="tx1"/>
                </a:solidFill>
                <a:latin typeface="Times" charset="0"/>
              </a:defRPr>
            </a:lvl1pPr>
          </a:lstStyle>
          <a:p>
            <a:r>
              <a:rPr lang="en-US"/>
              <a:t>SPSC_June2011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i="0">
                <a:solidFill>
                  <a:schemeClr val="tx1"/>
                </a:solidFill>
                <a:latin typeface="Times" charset="0"/>
              </a:defRPr>
            </a:lvl1pPr>
          </a:lstStyle>
          <a:p>
            <a:fld id="{4419FC54-59E5-F445-BDC8-6DC060687ED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Font typeface="Wingdings" pitchFamily="2" charset="2"/>
              <a:buChar char="Ø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SPSC_June2011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Slide#  : </a:t>
            </a:r>
            <a:fld id="{FF095773-9B5E-7940-A5D3-BB63C74BE6ED}" type="slidenum">
              <a:rPr lang="en-GB"/>
              <a:pPr/>
              <a:t>‹#›</a:t>
            </a:fld>
            <a:endParaRPr lang="en-GB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SPSC_June2011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Slide#  : </a:t>
            </a:r>
            <a:fld id="{B27BC38B-D9D1-DB4D-890B-E97B4538DCDA}" type="slidenum">
              <a:rPr lang="en-GB"/>
              <a:pPr/>
              <a:t>‹#›</a:t>
            </a:fld>
            <a:endParaRPr lang="en-GB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1015" y="685800"/>
            <a:ext cx="4290646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9" y="685800"/>
            <a:ext cx="4290646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SPSC_June2011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Slide#  : </a:t>
            </a:r>
            <a:fld id="{3DC57DF6-390A-3A42-B125-528F3E2EBA2E}" type="slidenum">
              <a:rPr lang="en-GB"/>
              <a:pPr/>
              <a:t>‹#›</a:t>
            </a:fld>
            <a:endParaRPr lang="en-GB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E7CB-622E-F94B-B34D-282ED713C250}" type="datetimeFigureOut">
              <a:rPr lang="en-US" smtClean="0"/>
              <a:pPr/>
              <a:t>4/20/12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055B-3C79-8E4E-9606-9DBB76C85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SPSC_June2011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Slide#  : </a:t>
            </a:r>
            <a:fld id="{3FCD08C3-C775-EF44-A952-3D2C0342398F}" type="slidenum">
              <a:rPr lang="en-GB"/>
              <a:pPr/>
              <a:t>‹#›</a:t>
            </a:fld>
            <a:endParaRPr lang="en-GB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SPSC_June2011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Slide#  : </a:t>
            </a:r>
            <a:fld id="{B92D6570-2C4A-E74C-8652-14149FA0DB92}" type="slidenum">
              <a:rPr lang="en-GB"/>
              <a:pPr/>
              <a:t>‹#›</a:t>
            </a:fld>
            <a:endParaRPr lang="en-GB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SPSC_June2011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Slide#  : </a:t>
            </a:r>
            <a:fld id="{A39110D8-2F6A-CB44-A448-B865B83742EF}" type="slidenum">
              <a:rPr lang="en-GB"/>
              <a:pPr/>
              <a:t>‹#›</a:t>
            </a:fld>
            <a:endParaRPr lang="en-GB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63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SPSC_June2011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Slide#  : </a:t>
            </a:r>
            <a:fld id="{B34B5D73-94F5-5A4B-BF51-0499FB4DE517}" type="slidenum">
              <a:rPr lang="en-GB"/>
              <a:pPr/>
              <a:t>‹#›</a:t>
            </a:fld>
            <a:endParaRPr lang="en-GB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SPSC_June2011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Slide#  : </a:t>
            </a:r>
            <a:fld id="{26C98876-9721-0E4A-96ED-72FD6B8C2C9B}" type="slidenum">
              <a:rPr lang="en-GB"/>
              <a:pPr/>
              <a:t>‹#›</a:t>
            </a:fld>
            <a:endParaRPr lang="en-GB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SPSC_June2011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Slide#  : </a:t>
            </a:r>
            <a:fld id="{385DE5EE-BD69-9F4B-92F2-535781E1D9FF}" type="slidenum">
              <a:rPr lang="en-GB"/>
              <a:pPr/>
              <a:t>‹#›</a:t>
            </a:fld>
            <a:endParaRPr lang="en-GB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" y="0"/>
            <a:ext cx="6717323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SPSC_June2011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Slide#  : </a:t>
            </a:r>
            <a:fld id="{26869DDD-7ADE-8342-B221-7436EF6E0DBA}" type="slidenum">
              <a:rPr lang="en-GB"/>
              <a:pPr/>
              <a:t>‹#›</a:t>
            </a:fld>
            <a:endParaRPr lang="en-GB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1015" y="685800"/>
            <a:ext cx="4290646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2339" y="685800"/>
            <a:ext cx="4290646" cy="5562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SPSC_June2011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Slide#  : </a:t>
            </a:r>
            <a:fld id="{27115BE0-5937-4A4D-B25B-F3387D4EC02E}" type="slidenum">
              <a:rPr lang="en-GB"/>
              <a:pPr/>
              <a:t>‹#›</a:t>
            </a:fld>
            <a:endParaRPr lang="en-GB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40677" y="609600"/>
            <a:ext cx="8862646" cy="5486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SPSC_June2011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629400" y="64008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Slide# : </a:t>
            </a:r>
            <a:fld id="{FFDF8998-DBA7-6348-82BD-A9A77887DB4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0FE80-8C8E-9C4D-A6FC-DB0DA0B2A686}" type="datetime1">
              <a:rPr lang="en-US"/>
              <a:pPr>
                <a:defRPr/>
              </a:pPr>
              <a:t>4/20/12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BA5A4-F41A-D94C-86E2-2C059572C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E7CB-622E-F94B-B34D-282ED713C250}" type="datetimeFigureOut">
              <a:rPr lang="en-US" smtClean="0"/>
              <a:pPr/>
              <a:t>4/20/12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055B-3C79-8E4E-9606-9DBB76C85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994DD-6183-8849-891A-DA6D790A4C94}" type="datetime1">
              <a:rPr lang="en-US"/>
              <a:pPr>
                <a:defRPr/>
              </a:pPr>
              <a:t>4/20/12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DCCEF-73CF-C949-8582-A979EBA1E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E3A31-9448-2C4A-865A-E0540C8AD068}" type="datetime1">
              <a:rPr lang="en-US"/>
              <a:pPr>
                <a:defRPr/>
              </a:pPr>
              <a:t>4/20/12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42984-8CD3-1142-92B6-D3DAEC8DB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2C643-85E1-B448-8F50-2DD09AD1B44F}" type="datetime1">
              <a:rPr lang="en-US"/>
              <a:pPr>
                <a:defRPr/>
              </a:pPr>
              <a:t>4/20/12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D184E-2842-9E41-8487-82E02851F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7FA69-02AF-3E4B-90A1-E70EA29CB5D6}" type="datetime1">
              <a:rPr lang="en-US"/>
              <a:pPr>
                <a:defRPr/>
              </a:pPr>
              <a:t>4/20/12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C0AE0-D762-5740-97B1-6499A5401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D15B1-241B-B040-B2E2-168CE1838F9E}" type="datetime1">
              <a:rPr lang="en-US"/>
              <a:pPr>
                <a:defRPr/>
              </a:pPr>
              <a:t>4/20/12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B0CA8-5296-CD40-B0A8-F9B3FE583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98DAA-E2D7-DE43-83B8-3407155E30D4}" type="datetime1">
              <a:rPr lang="en-US"/>
              <a:pPr>
                <a:defRPr/>
              </a:pPr>
              <a:t>4/20/12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C93E4-488A-2C4D-A96D-EA3AFE13C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AE265-1316-AF4D-96FE-E9A01C46FE82}" type="datetime1">
              <a:rPr lang="en-US"/>
              <a:pPr>
                <a:defRPr/>
              </a:pPr>
              <a:t>4/20/12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F58C7-1378-B944-806C-2AA8D7EDF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27278-54A5-204C-8B3E-AC1504F60F49}" type="datetime1">
              <a:rPr lang="en-US"/>
              <a:pPr>
                <a:defRPr/>
              </a:pPr>
              <a:t>4/20/12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13FB0-7A1D-5042-8F90-693830EAE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D871D-13AC-804D-821B-ADE8836DC9D0}" type="datetime1">
              <a:rPr lang="en-US"/>
              <a:pPr>
                <a:defRPr/>
              </a:pPr>
              <a:t>4/20/12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69692-BD57-5B4A-A36C-F82541151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B2169-684F-4741-80AB-270C8B6D4AD8}" type="datetime1">
              <a:rPr lang="en-US"/>
              <a:pPr>
                <a:defRPr/>
              </a:pPr>
              <a:t>4/20/12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851BE-11B7-B644-B063-38B4FD863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E7CB-622E-F94B-B34D-282ED713C250}" type="datetimeFigureOut">
              <a:rPr lang="en-US" smtClean="0"/>
              <a:pPr/>
              <a:t>4/20/12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055B-3C79-8E4E-9606-9DBB76C85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BB785-2576-264F-B2C7-43E8CD22F498}" type="datetime1">
              <a:rPr lang="en-US"/>
              <a:pPr>
                <a:defRPr/>
              </a:pPr>
              <a:t>4/20/12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BB2E1-38DF-514A-9C92-E8EB1B8C8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7988" y="0"/>
            <a:ext cx="11160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5688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1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988" y="1989138"/>
            <a:ext cx="7200900" cy="576262"/>
          </a:xfrm>
        </p:spPr>
        <p:txBody>
          <a:bodyPr anchor="t"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endParaRPr lang="de-DE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E7CB-622E-F94B-B34D-282ED713C250}" type="datetimeFigureOut">
              <a:rPr lang="en-US" smtClean="0"/>
              <a:pPr/>
              <a:t>4/20/12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055B-3C79-8E4E-9606-9DBB76C85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E7CB-622E-F94B-B34D-282ED713C250}" type="datetimeFigureOut">
              <a:rPr lang="en-US" smtClean="0"/>
              <a:pPr/>
              <a:t>4/20/12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055B-3C79-8E4E-9606-9DBB76C85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CE7CB-622E-F94B-B34D-282ED713C250}" type="datetimeFigureOut">
              <a:rPr lang="en-US" smtClean="0"/>
              <a:pPr/>
              <a:t>4/20/12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B055B-3C79-8E4E-9606-9DBB76C85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715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9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00250" y="6400800"/>
            <a:ext cx="510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pitchFamily="-65" charset="0"/>
              </a:defRPr>
            </a:lvl1pPr>
          </a:lstStyle>
          <a:p>
            <a:r>
              <a:rPr lang="en-US"/>
              <a:t>European Strategy for Future ν Physics </a:t>
            </a:r>
            <a:endParaRPr lang="de-DE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Helvetica" pitchFamily="-65" charset="0"/>
              </a:defRPr>
            </a:lvl1pPr>
          </a:lstStyle>
          <a:p>
            <a:fld id="{C2614504-AD21-6848-9ABB-D60FB1CEB842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12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81915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endParaRPr kumimoji="1" lang="en-US">
              <a:latin typeface="Helvetica" pitchFamily="-65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-65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-65" charset="2"/>
        <a:buChar char="n"/>
        <a:defRPr sz="2400">
          <a:solidFill>
            <a:schemeClr val="tx2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433CD62-F6DC-AD45-A0DF-D1E0C89B8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4/20/12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1016" y="685800"/>
            <a:ext cx="8721969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33046" y="64008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  <a:latin typeface="Helvetica" charset="0"/>
              </a:defRPr>
            </a:lvl1pPr>
          </a:lstStyle>
          <a:p>
            <a:r>
              <a:rPr lang="en-US"/>
              <a:t>SPSC_June2011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1815" y="64008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  <a:latin typeface="Helvetica" charset="0"/>
              </a:defRPr>
            </a:lvl1pPr>
          </a:lstStyle>
          <a:p>
            <a:r>
              <a:rPr lang="en-GB"/>
              <a:t>Slide#  : </a:t>
            </a:r>
            <a:fld id="{4E16A8DD-E4EE-1E44-BC8E-9A216111F811}" type="slidenum">
              <a:rPr lang="en-GB"/>
              <a:pPr/>
              <a:t>‹#›</a:t>
            </a:fld>
            <a:endParaRPr lang="en-GB">
              <a:solidFill>
                <a:schemeClr val="accent1"/>
              </a:solidFill>
            </a:endParaRPr>
          </a:p>
        </p:txBody>
      </p:sp>
      <p:sp>
        <p:nvSpPr>
          <p:cNvPr id="2" name="AutoShape 8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  <p:sldLayoutId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Zapf Dingbats" charset="2"/>
        <a:buChar char="l"/>
        <a:defRPr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55000"/>
        <a:buFont typeface="Zapf Dingbats" charset="2"/>
        <a:buChar char=""/>
        <a:defRPr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j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j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j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j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j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j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6EC042E5-CA45-8043-8746-585250374B19}" type="datetime1">
              <a:rPr lang="en-US"/>
              <a:pPr>
                <a:defRPr/>
              </a:pPr>
              <a:t>4/20/12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E8CAC08-930F-CD46-BCBB-D9C5270CC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  <p:sldLayoutId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3.bin"/><Relationship Id="rId6" Type="http://schemas.openxmlformats.org/officeDocument/2006/relationships/oleObject" Target="../embeddings/oleObject4.bin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9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8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wmf"/><Relationship Id="rId8" Type="http://schemas.openxmlformats.org/officeDocument/2006/relationships/image" Target="../media/image65.pn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59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66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67.jpeg"/><Relationship Id="rId3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jpe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85.png"/><Relationship Id="rId3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2.jpe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91.png"/><Relationship Id="rId3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82.jpe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82.jpe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oleObject" Target="../embeddings/oleObject5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05.png"/><Relationship Id="rId5" Type="http://schemas.openxmlformats.org/officeDocument/2006/relationships/image" Target="../media/image106.jpeg"/><Relationship Id="rId6" Type="http://schemas.openxmlformats.org/officeDocument/2006/relationships/oleObject" Target="../embeddings/oleObject6.bin"/><Relationship Id="rId7" Type="http://schemas.openxmlformats.org/officeDocument/2006/relationships/image" Target="../media/image10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11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9.em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1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121.jpe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22.jpeg"/><Relationship Id="rId3" Type="http://schemas.openxmlformats.org/officeDocument/2006/relationships/image" Target="../media/image12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5" Type="http://schemas.openxmlformats.org/officeDocument/2006/relationships/image" Target="../media/image126.jpeg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8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595312"/>
            <a:ext cx="7678737" cy="1385888"/>
          </a:xfrm>
        </p:spPr>
        <p:txBody>
          <a:bodyPr/>
          <a:lstStyle/>
          <a:p>
            <a:pPr eaLnBrk="1" hangingPunct="1"/>
            <a:r>
              <a:rPr lang="pl-PL" sz="4000" b="1" dirty="0" smtClean="0">
                <a:solidFill>
                  <a:srgbClr val="1F497D"/>
                </a:solidFill>
              </a:rPr>
              <a:t>non-LHC program at CERN</a:t>
            </a:r>
            <a:endParaRPr lang="en-GB" dirty="0" smtClean="0">
              <a:solidFill>
                <a:srgbClr val="1F497D"/>
              </a:solidFill>
            </a:endParaRPr>
          </a:p>
        </p:txBody>
      </p:sp>
      <p:pic>
        <p:nvPicPr>
          <p:cNvPr id="15364" name="Picture 17" descr="CERNlogo-ble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12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Line 9"/>
          <p:cNvSpPr>
            <a:spLocks noChangeShapeType="1"/>
          </p:cNvSpPr>
          <p:nvPr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117"/>
              </a:srgb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2" name="Picture 14" descr="Picture 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981200"/>
            <a:ext cx="6112508" cy="41148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2209805" y="4143375"/>
            <a:ext cx="5180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LHC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sz="quarter" idx="1"/>
          </p:nvPr>
        </p:nvSpPr>
        <p:spPr>
          <a:xfrm>
            <a:off x="6264908" y="4495800"/>
            <a:ext cx="2836862" cy="178435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 smtClean="0"/>
              <a:t>    </a:t>
            </a:r>
            <a:r>
              <a:rPr lang="en-US" sz="5120" dirty="0" smtClean="0"/>
              <a:t> </a:t>
            </a:r>
            <a:r>
              <a:rPr lang="en-US" sz="5120" dirty="0" smtClean="0">
                <a:solidFill>
                  <a:schemeClr val="tx2"/>
                </a:solidFill>
              </a:rPr>
              <a:t>Ewa Rondio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seminarium</a:t>
            </a:r>
            <a:r>
              <a:rPr lang="en-US" dirty="0" smtClean="0"/>
              <a:t> ZFWE</a:t>
            </a:r>
          </a:p>
          <a:p>
            <a:pPr algn="ctr"/>
            <a:r>
              <a:rPr lang="en-US" dirty="0" smtClean="0"/>
              <a:t> Warszawa, 20.04.2012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57150"/>
            <a:ext cx="5181600" cy="10096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AD – </a:t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b="1" dirty="0" smtClean="0">
                <a:solidFill>
                  <a:schemeClr val="tx2"/>
                </a:solidFill>
              </a:rPr>
              <a:t>antiproton decelerator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55750"/>
            <a:ext cx="4800600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 </a:t>
            </a:r>
            <a:r>
              <a:rPr lang="en-US" sz="1800" dirty="0" smtClean="0"/>
              <a:t>protons from PS produce  </a:t>
            </a:r>
            <a:r>
              <a:rPr lang="en-US" sz="1800" b="1" dirty="0" smtClean="0"/>
              <a:t> antiprotons</a:t>
            </a:r>
          </a:p>
          <a:p>
            <a:r>
              <a:rPr lang="en-US" sz="1800" dirty="0" smtClean="0"/>
              <a:t>they are cooled by evaporation</a:t>
            </a:r>
          </a:p>
          <a:p>
            <a:pPr>
              <a:buFont typeface="Wingdings" charset="2"/>
              <a:buChar char="à"/>
            </a:pPr>
            <a:r>
              <a:rPr lang="en-US" sz="1800" dirty="0" smtClean="0">
                <a:sym typeface="Wingdings"/>
              </a:rPr>
              <a:t>the fastest particle are lost, average energy goes down </a:t>
            </a:r>
          </a:p>
          <a:p>
            <a:pPr>
              <a:buNone/>
            </a:pP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obtained  antiprotons temperature is 9 K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FNAL, 17/08/2011</a:t>
            </a:r>
            <a:endParaRPr lang="de-DE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C2D908-47F1-334F-998E-7A27858AE77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172200" y="228600"/>
          <a:ext cx="139700" cy="190500"/>
        </p:xfrm>
        <a:graphic>
          <a:graphicData uri="http://schemas.openxmlformats.org/presentationml/2006/ole">
            <p:oleObj spid="_x0000_s14338" name="Equation" r:id="rId3" imgW="139700" imgH="190500" progId="Equation.DSMT4">
              <p:embed/>
            </p:oleObj>
          </a:graphicData>
        </a:graphic>
      </p:graphicFrame>
      <p:graphicFrame>
        <p:nvGraphicFramePr>
          <p:cNvPr id="60419" name="Object 3"/>
          <p:cNvGraphicFramePr>
            <a:graphicFrameLocks noChangeAspect="1"/>
          </p:cNvGraphicFramePr>
          <p:nvPr/>
        </p:nvGraphicFramePr>
        <p:xfrm>
          <a:off x="6553200" y="495300"/>
          <a:ext cx="139700" cy="190500"/>
        </p:xfrm>
        <a:graphic>
          <a:graphicData uri="http://schemas.openxmlformats.org/presentationml/2006/ole">
            <p:oleObj spid="_x0000_s14339" name="Equation" r:id="rId4" imgW="139700" imgH="190500" progId="Equation.DSMT4">
              <p:embed/>
            </p:oleObj>
          </a:graphicData>
        </a:graphic>
      </p:graphicFrame>
      <p:graphicFrame>
        <p:nvGraphicFramePr>
          <p:cNvPr id="60420" name="Object 4"/>
          <p:cNvGraphicFramePr>
            <a:graphicFrameLocks noChangeAspect="1"/>
          </p:cNvGraphicFramePr>
          <p:nvPr/>
        </p:nvGraphicFramePr>
        <p:xfrm>
          <a:off x="6858000" y="133350"/>
          <a:ext cx="139700" cy="190500"/>
        </p:xfrm>
        <a:graphic>
          <a:graphicData uri="http://schemas.openxmlformats.org/presentationml/2006/ole">
            <p:oleObj spid="_x0000_s14340" name="Equation" r:id="rId5" imgW="139700" imgH="190500" progId="Equation.DSMT4">
              <p:embed/>
            </p:oleObj>
          </a:graphicData>
        </a:graphic>
      </p:graphicFrame>
      <p:graphicFrame>
        <p:nvGraphicFramePr>
          <p:cNvPr id="60421" name="Object 5"/>
          <p:cNvGraphicFramePr>
            <a:graphicFrameLocks noChangeAspect="1"/>
          </p:cNvGraphicFramePr>
          <p:nvPr/>
        </p:nvGraphicFramePr>
        <p:xfrm>
          <a:off x="7239001" y="1828800"/>
          <a:ext cx="603250" cy="609600"/>
        </p:xfrm>
        <a:graphic>
          <a:graphicData uri="http://schemas.openxmlformats.org/presentationml/2006/ole">
            <p:oleObj spid="_x0000_s14341" name="Equation" r:id="rId6" imgW="139700" imgH="190500" progId="Equation.DSMT4">
              <p:embed/>
            </p:oleObj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800" y="685803"/>
            <a:ext cx="2667000" cy="26085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3536915"/>
            <a:ext cx="4013200" cy="28244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5402" y="3790950"/>
            <a:ext cx="3759200" cy="30670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57806" y="3421618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 step is to trap antiprotons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10206" y="5715012"/>
            <a:ext cx="1376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ALPHA</a:t>
            </a:r>
          </a:p>
          <a:p>
            <a:r>
              <a:rPr lang="en-US" dirty="0" smtClean="0"/>
              <a:t>Penning trap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5" y="0"/>
            <a:ext cx="952163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838200"/>
            <a:ext cx="3340100" cy="308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29200"/>
            <a:ext cx="5360990" cy="1636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5" y="1054100"/>
            <a:ext cx="4536373" cy="229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1F497D"/>
                </a:solidFill>
              </a:rPr>
              <a:t>Trapping </a:t>
            </a:r>
            <a:r>
              <a:rPr lang="en-US" b="1" dirty="0" err="1" smtClean="0">
                <a:solidFill>
                  <a:srgbClr val="1F497D"/>
                </a:solidFill>
              </a:rPr>
              <a:t>antihydrogen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67" dirty="0" err="1" smtClean="0">
                <a:sym typeface="Wingdings"/>
              </a:rPr>
              <a:t></a:t>
            </a:r>
            <a:r>
              <a:rPr lang="en-US" sz="2667" dirty="0" smtClean="0">
                <a:sym typeface="Wingdings"/>
              </a:rPr>
              <a:t> Alpha and </a:t>
            </a:r>
            <a:r>
              <a:rPr lang="en-US" sz="2667" dirty="0" err="1" smtClean="0">
                <a:sym typeface="Wingdings"/>
              </a:rPr>
              <a:t>Asacusa</a:t>
            </a:r>
            <a:r>
              <a:rPr lang="en-US" sz="2667" dirty="0" smtClean="0">
                <a:sym typeface="Wingdings"/>
              </a:rPr>
              <a:t> 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Physics Breakthrough award by Physics Word magazine,</a:t>
            </a:r>
            <a:br>
              <a:rPr lang="en-US" sz="2000" dirty="0" smtClean="0"/>
            </a:br>
            <a:r>
              <a:rPr lang="en-US" sz="2000" dirty="0" smtClean="0"/>
              <a:t>Paper in  Nature  (2010)</a:t>
            </a:r>
            <a:r>
              <a:rPr lang="en-US" dirty="0" smtClean="0">
                <a:sym typeface="Wingdings"/>
              </a:rPr>
              <a:t/>
            </a:r>
            <a:br>
              <a:rPr lang="en-US" dirty="0" smtClean="0">
                <a:sym typeface="Wingdings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413314"/>
            <a:ext cx="8686800" cy="44446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1600200"/>
            <a:ext cx="3978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Antihydrogen</a:t>
            </a:r>
            <a:r>
              <a:rPr lang="en-US" dirty="0" smtClean="0"/>
              <a:t> trapped at least 172 msec.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58480"/>
            <a:ext cx="3048000" cy="15941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39000" y="2133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ALPHA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794" y="1752600"/>
            <a:ext cx="9952299" cy="5105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77000" y="4038600"/>
            <a:ext cx="322921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first data in 2011</a:t>
            </a:r>
          </a:p>
          <a:p>
            <a:r>
              <a:rPr lang="en-US" dirty="0" smtClean="0"/>
              <a:t>trapping routinely (1 </a:t>
            </a:r>
            <a:r>
              <a:rPr lang="en-US" dirty="0" err="1" smtClean="0"/>
              <a:t>ev</a:t>
            </a:r>
            <a:r>
              <a:rPr lang="en-US" dirty="0" smtClean="0"/>
              <a:t>./trail)</a:t>
            </a:r>
          </a:p>
          <a:p>
            <a:r>
              <a:rPr lang="en-US" dirty="0" smtClean="0"/>
              <a:t>time of trapping for 1000 sec. !!!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lum bright="-50000" contrast="61000"/>
          </a:blip>
          <a:stretch>
            <a:fillRect/>
          </a:stretch>
        </p:blipFill>
        <p:spPr>
          <a:xfrm>
            <a:off x="228600" y="2971800"/>
            <a:ext cx="32004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Asacusa</a:t>
            </a:r>
            <a:r>
              <a:rPr lang="en-US" dirty="0" smtClean="0"/>
              <a:t> trap and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23950"/>
            <a:ext cx="8507165" cy="57340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signal from “</a:t>
            </a:r>
            <a:r>
              <a:rPr lang="en-US" b="1" dirty="0" err="1" smtClean="0">
                <a:solidFill>
                  <a:srgbClr val="1F497D"/>
                </a:solidFill>
              </a:rPr>
              <a:t>casp</a:t>
            </a:r>
            <a:r>
              <a:rPr lang="en-US" b="1" dirty="0" smtClean="0">
                <a:solidFill>
                  <a:srgbClr val="1F497D"/>
                </a:solidFill>
              </a:rPr>
              <a:t>” tarp in </a:t>
            </a:r>
            <a:r>
              <a:rPr lang="en-US" b="1" dirty="0" err="1" smtClean="0">
                <a:solidFill>
                  <a:srgbClr val="1F497D"/>
                </a:solidFill>
              </a:rPr>
              <a:t>Asacusa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066" y="1143000"/>
            <a:ext cx="6781800" cy="344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6870700" cy="193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44600"/>
            <a:ext cx="2835066" cy="302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202" y="5257800"/>
            <a:ext cx="1498600" cy="50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765994" cy="6368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6477000"/>
            <a:ext cx="456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R. </a:t>
            </a:r>
            <a:r>
              <a:rPr lang="en-US" dirty="0" err="1" smtClean="0"/>
              <a:t>Hayno</a:t>
            </a:r>
            <a:r>
              <a:rPr lang="en-US" dirty="0" smtClean="0"/>
              <a:t> – presentation at SPSC Jan.2011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9542"/>
            <a:ext cx="5702300" cy="4946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9800" y="2267634"/>
            <a:ext cx="3294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3366FF"/>
                </a:solidFill>
              </a:rPr>
              <a:t>wyprowadzenie</a:t>
            </a:r>
            <a:r>
              <a:rPr lang="en-US" b="1" dirty="0" smtClean="0">
                <a:solidFill>
                  <a:srgbClr val="3366FF"/>
                </a:solidFill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</a:rPr>
              <a:t>anty-wodoru</a:t>
            </a:r>
            <a:r>
              <a:rPr lang="en-US" b="1" dirty="0" smtClean="0">
                <a:solidFill>
                  <a:srgbClr val="3366FF"/>
                </a:solidFill>
              </a:rPr>
              <a:t> do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        </a:t>
            </a:r>
            <a:r>
              <a:rPr lang="en-US" b="1" dirty="0" err="1" smtClean="0">
                <a:solidFill>
                  <a:srgbClr val="3366FF"/>
                </a:solidFill>
              </a:rPr>
              <a:t>zewnetrznego</a:t>
            </a:r>
            <a:r>
              <a:rPr lang="en-US" b="1" dirty="0" smtClean="0">
                <a:solidFill>
                  <a:srgbClr val="3366FF"/>
                </a:solidFill>
              </a:rPr>
              <a:t>  </a:t>
            </a:r>
            <a:r>
              <a:rPr lang="en-US" b="1" dirty="0" err="1" smtClean="0">
                <a:solidFill>
                  <a:srgbClr val="3366FF"/>
                </a:solidFill>
              </a:rPr>
              <a:t>detektora</a:t>
            </a:r>
            <a:endParaRPr lang="en-US" b="1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1F497D"/>
                </a:solidFill>
              </a:rPr>
              <a:t>ASACUSA – measurement of antiproton mass</a:t>
            </a:r>
            <a:endParaRPr lang="en-US" sz="32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65606"/>
            <a:ext cx="9144000" cy="473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2" y="1600200"/>
            <a:ext cx="64516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3898900" cy="1815882"/>
          </a:xfr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antiproton mass</a:t>
            </a:r>
            <a:br>
              <a:rPr lang="en-US" sz="2800" b="1" dirty="0" smtClean="0">
                <a:solidFill>
                  <a:srgbClr val="1F497D"/>
                </a:solidFill>
              </a:rPr>
            </a:br>
            <a:r>
              <a:rPr lang="en-US" sz="2800" b="1" dirty="0" smtClean="0">
                <a:solidFill>
                  <a:srgbClr val="1F497D"/>
                </a:solidFill>
              </a:rPr>
              <a:t> measured</a:t>
            </a:r>
            <a:br>
              <a:rPr lang="en-US" sz="2800" b="1" dirty="0" smtClean="0">
                <a:solidFill>
                  <a:srgbClr val="1F497D"/>
                </a:solidFill>
              </a:rPr>
            </a:br>
            <a:r>
              <a:rPr lang="en-US" sz="2800" b="1" dirty="0" smtClean="0">
                <a:solidFill>
                  <a:srgbClr val="1F497D"/>
                </a:solidFill>
              </a:rPr>
              <a:t>almost as precisely</a:t>
            </a:r>
            <a:br>
              <a:rPr lang="en-US" sz="2800" b="1" dirty="0" smtClean="0">
                <a:solidFill>
                  <a:srgbClr val="1F497D"/>
                </a:solidFill>
              </a:rPr>
            </a:br>
            <a:r>
              <a:rPr lang="en-US" sz="2800" b="1" dirty="0" smtClean="0">
                <a:solidFill>
                  <a:srgbClr val="1F497D"/>
                </a:solidFill>
              </a:rPr>
              <a:t> as for proton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55343"/>
            <a:ext cx="8229600" cy="16430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“Imagine measuring the weight of the Eiffel tower - The accuracy we have achieved here is roughly equivalent to making that measurement to within less than the weight of a sparrow perched on top. Next time it will be a feather.”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100" y="1219200"/>
            <a:ext cx="5473700" cy="27559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1657096" y="2348484"/>
            <a:ext cx="1556004" cy="484632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antiproton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2202688" y="2944368"/>
            <a:ext cx="1467612" cy="484632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proton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75601" y="4549676"/>
            <a:ext cx="74683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“It's the first time that the double-laser technique has been applied</a:t>
            </a:r>
          </a:p>
          <a:p>
            <a:r>
              <a:rPr lang="en-US" dirty="0" smtClean="0"/>
              <a:t> to </a:t>
            </a:r>
            <a:r>
              <a:rPr lang="en-US" dirty="0" err="1" smtClean="0"/>
              <a:t>antiprotonic</a:t>
            </a:r>
            <a:r>
              <a:rPr lang="en-US" dirty="0" smtClean="0"/>
              <a:t> atoms. Its importance resides in the fact that</a:t>
            </a:r>
          </a:p>
          <a:p>
            <a:r>
              <a:rPr lang="en-US" dirty="0" smtClean="0"/>
              <a:t> the first photon excites the antiproton to an intermediate virtual energy state</a:t>
            </a:r>
          </a:p>
          <a:p>
            <a:r>
              <a:rPr lang="en-US" dirty="0" smtClean="0"/>
              <a:t> (i.e. one that is not allowed by quantum mechanics) while the second photon</a:t>
            </a:r>
          </a:p>
          <a:p>
            <a:r>
              <a:rPr lang="en-US" dirty="0" smtClean="0"/>
              <a:t> completes the transition to the closest real energy state.</a:t>
            </a:r>
          </a:p>
          <a:p>
            <a:r>
              <a:rPr lang="en-US" dirty="0" smtClean="0"/>
              <a:t> Taking advantage of this principle, relatively low-power lasers can be used </a:t>
            </a:r>
          </a:p>
          <a:p>
            <a:r>
              <a:rPr lang="en-US" dirty="0" smtClean="0"/>
              <a:t>to achieve a very high precision in the proton mass measurement,”</a:t>
            </a:r>
          </a:p>
          <a:p>
            <a:r>
              <a:rPr lang="en-US" dirty="0" smtClean="0"/>
              <a:t> explains Masaki Hori, an ASACUSA physicist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6" y="1752600"/>
            <a:ext cx="2695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states measured in 2010,</a:t>
            </a:r>
          </a:p>
          <a:p>
            <a:r>
              <a:rPr lang="en-US" dirty="0" smtClean="0"/>
              <a:t> next 7 in 2011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53200" cy="4689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0546" y="274642"/>
            <a:ext cx="2313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 with </a:t>
            </a:r>
          </a:p>
          <a:p>
            <a:r>
              <a:rPr lang="en-US" dirty="0" smtClean="0"/>
              <a:t>double laser beams,</a:t>
            </a:r>
          </a:p>
          <a:p>
            <a:r>
              <a:rPr lang="en-US" dirty="0" smtClean="0"/>
              <a:t> with super cold atoms</a:t>
            </a:r>
          </a:p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obtained in 2010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88" y="1073150"/>
            <a:ext cx="8388812" cy="5784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" y="1600201"/>
            <a:ext cx="4678363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191012"/>
            <a:ext cx="4800600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85806" y="12"/>
            <a:ext cx="77004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26669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Consequent Future Developments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85806" y="533400"/>
            <a:ext cx="68924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ELENA</a:t>
            </a: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@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CERN       </a:t>
            </a:r>
            <a:r>
              <a:rPr lang="en-US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</a:t>
            </a:r>
            <a:r>
              <a:rPr lang="en-US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 cooling antiprotons down to 100KeV</a:t>
            </a:r>
          </a:p>
          <a:p>
            <a:pPr>
              <a:defRPr/>
            </a:pPr>
            <a:r>
              <a:rPr lang="en-US" b="1" baseline="30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                                                         </a:t>
            </a:r>
            <a:r>
              <a:rPr lang="en-US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</a:t>
            </a:r>
            <a:r>
              <a:rPr lang="en-US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 approved, construction in preparation, should</a:t>
            </a:r>
          </a:p>
          <a:p>
            <a:pPr>
              <a:defRPr/>
            </a:pPr>
            <a:r>
              <a:rPr lang="en-US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                                                                                be done by 2015</a:t>
            </a:r>
            <a:endParaRPr lang="en-US" b="1" baseline="30000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6200" name="TextBox 12"/>
          <p:cNvSpPr txBox="1">
            <a:spLocks noChangeArrowheads="1"/>
          </p:cNvSpPr>
          <p:nvPr/>
        </p:nvSpPr>
        <p:spPr bwMode="auto">
          <a:xfrm>
            <a:off x="1981201" y="6218238"/>
            <a:ext cx="5928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needed synchronization with FLAIR @ GSI/FAIR (&gt;2015)</a:t>
            </a:r>
          </a:p>
        </p:txBody>
      </p:sp>
      <p:sp>
        <p:nvSpPr>
          <p:cNvPr id="136201" name="Slide Number Placeholder 1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95BB215-719C-424A-BD85-FE66364EBE11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36202" name="Footer Placeholder 1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FNAL, 17/08/2011</a:t>
            </a:r>
            <a:endParaRPr lang="de-DE" dirty="0" smtClean="0">
              <a:solidFill>
                <a:schemeClr val="tx1"/>
              </a:solidFill>
            </a:endParaRPr>
          </a:p>
          <a:p>
            <a:endParaRPr lang="de-DE" dirty="0" smtClean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0" y="1532984"/>
            <a:ext cx="4517840" cy="41693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115311">
            <a:off x="10790" y="3053807"/>
            <a:ext cx="9335158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ELENA</a:t>
            </a:r>
            <a:r>
              <a:rPr lang="en-US" sz="4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will provide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10-100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times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more</a:t>
            </a:r>
            <a:r>
              <a:rPr 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trapped particles</a:t>
            </a:r>
            <a:endParaRPr lang="en-US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875" y="759002"/>
            <a:ext cx="6165850" cy="60989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12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Accelerator complex at  CERN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4F787D-D79B-1E45-BB16-E44A53D3B8E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0025" y="809631"/>
            <a:ext cx="5162550" cy="5562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86400" y="838212"/>
            <a:ext cx="37882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LHC injector system</a:t>
            </a:r>
          </a:p>
          <a:p>
            <a:pPr>
              <a:buFont typeface="Wingdings" charset="2"/>
              <a:buChar char="à"/>
            </a:pPr>
            <a:r>
              <a:rPr lang="en-US" dirty="0" smtClean="0">
                <a:sym typeface="Wingdings"/>
              </a:rPr>
              <a:t> protons  with energy up to 450 </a:t>
            </a:r>
            <a:r>
              <a:rPr lang="en-US" dirty="0" err="1" smtClean="0">
                <a:sym typeface="Wingdings"/>
              </a:rPr>
              <a:t>GeV</a:t>
            </a:r>
            <a:endParaRPr lang="en-US" dirty="0" smtClean="0">
              <a:sym typeface="Wingdings"/>
            </a:endParaRPr>
          </a:p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this complex has it’s own reach  </a:t>
            </a:r>
          </a:p>
          <a:p>
            <a:r>
              <a:rPr lang="en-US" dirty="0" smtClean="0">
                <a:sym typeface="Wingdings"/>
              </a:rPr>
              <a:t>     </a:t>
            </a:r>
            <a:r>
              <a:rPr lang="en-US" dirty="0" err="1" smtClean="0">
                <a:sym typeface="Wingdings"/>
              </a:rPr>
              <a:t>scientiffc</a:t>
            </a:r>
            <a:r>
              <a:rPr lang="en-US" dirty="0" smtClean="0">
                <a:sym typeface="Wingdings"/>
              </a:rPr>
              <a:t> program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 bwMode="auto">
          <a:xfrm>
            <a:off x="5486400" y="838212"/>
            <a:ext cx="3657602" cy="1600199"/>
          </a:xfrm>
          <a:prstGeom prst="roundRect">
            <a:avLst/>
          </a:prstGeom>
          <a:solidFill>
            <a:srgbClr val="FFFF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9" name="TextBox 8"/>
          <p:cNvSpPr txBox="1"/>
          <p:nvPr/>
        </p:nvSpPr>
        <p:spPr>
          <a:xfrm>
            <a:off x="2725140" y="2438400"/>
            <a:ext cx="269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                                               </a:t>
            </a:r>
            <a:r>
              <a:rPr lang="en-US" dirty="0" smtClean="0"/>
              <a:t>, 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76200" y="2807732"/>
            <a:ext cx="3124200" cy="2983468"/>
          </a:xfrm>
          <a:prstGeom prst="roundRect">
            <a:avLst/>
          </a:prstGeom>
          <a:solidFill>
            <a:srgbClr val="CCB547">
              <a:alpha val="3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1" y="2546349"/>
            <a:ext cx="6781800" cy="4347308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457200" y="3048000"/>
            <a:ext cx="2837460" cy="2133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linacs</a:t>
            </a:r>
            <a:r>
              <a:rPr lang="en-US" dirty="0" smtClean="0">
                <a:solidFill>
                  <a:srgbClr val="000000"/>
                </a:solidFill>
              </a:rPr>
              <a:t>: protons and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ions, acceleration to 50 </a:t>
            </a:r>
            <a:r>
              <a:rPr lang="en-US" dirty="0" err="1" smtClean="0">
                <a:solidFill>
                  <a:srgbClr val="000000"/>
                </a:solidFill>
              </a:rPr>
              <a:t>MeV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1524006" y="3886212"/>
            <a:ext cx="2576157" cy="1064631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ight Arrow 18"/>
          <p:cNvSpPr/>
          <p:nvPr/>
        </p:nvSpPr>
        <p:spPr>
          <a:xfrm flipV="1">
            <a:off x="1387053" y="4419600"/>
            <a:ext cx="2713104" cy="1752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524000" y="4234934"/>
            <a:ext cx="2408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booster – up </a:t>
            </a:r>
            <a:r>
              <a:rPr lang="en-US" dirty="0" err="1" smtClean="0"/>
              <a:t>tp</a:t>
            </a:r>
            <a:r>
              <a:rPr lang="en-US" dirty="0" smtClean="0"/>
              <a:t> 1.4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67974" y="4950843"/>
            <a:ext cx="2445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 – proton synchrotron</a:t>
            </a:r>
          </a:p>
          <a:p>
            <a:r>
              <a:rPr lang="en-US" dirty="0" smtClean="0"/>
              <a:t>up to 26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22" name="Left Arrow 21"/>
          <p:cNvSpPr/>
          <p:nvPr/>
        </p:nvSpPr>
        <p:spPr>
          <a:xfrm>
            <a:off x="6553801" y="4604278"/>
            <a:ext cx="2590200" cy="101586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SPS – Super Proton Synchrotron – 450 </a:t>
            </a:r>
            <a:r>
              <a:rPr lang="en-US" dirty="0" err="1" smtClean="0">
                <a:solidFill>
                  <a:schemeClr val="tx1"/>
                </a:solidFill>
              </a:rPr>
              <a:t>GeV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Curved Left Arrow 22"/>
          <p:cNvSpPr/>
          <p:nvPr/>
        </p:nvSpPr>
        <p:spPr>
          <a:xfrm>
            <a:off x="4953000" y="2807732"/>
            <a:ext cx="1798320" cy="179653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Antiproton Decelerator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AD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9" grpId="0" animBg="1"/>
      <p:bldP spid="19" grpId="1" animBg="1"/>
      <p:bldP spid="20" grpId="0"/>
      <p:bldP spid="20" grpId="1"/>
      <p:bldP spid="21" grpId="0"/>
      <p:bldP spid="21" grpId="1"/>
      <p:bldP spid="22" grpId="0" animBg="1"/>
      <p:bldP spid="22" grpId="1" animBg="1"/>
      <p:bldP spid="23" grpId="0" animBg="1"/>
      <p:bldP spid="2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6705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Extracted beams from PS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228600"/>
            <a:ext cx="1841500" cy="19431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382000" y="1417638"/>
            <a:ext cx="393700" cy="7620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1000"/>
            </a:schemeClr>
          </a:solidFill>
          <a:ln>
            <a:solidFill>
              <a:schemeClr val="accent6">
                <a:lumMod val="75000"/>
                <a:alpha val="5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393839"/>
            <a:ext cx="7162800" cy="272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2" y="4229100"/>
            <a:ext cx="8356600" cy="255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85800"/>
            <a:ext cx="8356600" cy="255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8661400" cy="609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 smtClean="0">
                <a:ln>
                  <a:solidFill>
                    <a:srgbClr val="000090"/>
                  </a:solidFill>
                </a:ln>
                <a:solidFill>
                  <a:srgbClr val="1F497D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Interdisciplinary research at CERN</a:t>
            </a:r>
            <a:r>
              <a:rPr lang="en-US" sz="3600" dirty="0" smtClean="0">
                <a:ln>
                  <a:solidFill>
                    <a:srgbClr val="000090"/>
                  </a:solidFill>
                </a:ln>
                <a:solidFill>
                  <a:srgbClr val="003366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</a:t>
            </a:r>
            <a:endParaRPr lang="en-US" sz="3600" dirty="0">
              <a:ln>
                <a:solidFill>
                  <a:srgbClr val="000090"/>
                </a:solidFill>
              </a:ln>
              <a:solidFill>
                <a:srgbClr val="003366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</p:txBody>
      </p:sp>
      <p:sp>
        <p:nvSpPr>
          <p:cNvPr id="137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6" name="Cloud 5"/>
          <p:cNvSpPr/>
          <p:nvPr/>
        </p:nvSpPr>
        <p:spPr>
          <a:xfrm>
            <a:off x="-228600" y="1905000"/>
            <a:ext cx="4495800" cy="609600"/>
          </a:xfrm>
          <a:prstGeom prst="cloud">
            <a:avLst/>
          </a:prstGeom>
          <a:solidFill>
            <a:schemeClr val="tx2">
              <a:lumMod val="40000"/>
              <a:lumOff val="60000"/>
              <a:alpha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EAEAEA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7222" name="Footer Placeholder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FNAL, 17/08/2011</a:t>
            </a:r>
            <a:endParaRPr lang="de-DE" dirty="0" smtClean="0">
              <a:solidFill>
                <a:schemeClr val="tx1"/>
              </a:solidFill>
            </a:endParaRPr>
          </a:p>
          <a:p>
            <a:endParaRPr lang="de-DE" dirty="0" smtClean="0">
              <a:solidFill>
                <a:schemeClr val="tx1"/>
              </a:solidFill>
            </a:endParaRPr>
          </a:p>
        </p:txBody>
      </p:sp>
      <p:sp>
        <p:nvSpPr>
          <p:cNvPr id="137223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BAE0480-1686-A04E-A07E-B470772D9CD9}" type="slidenum">
              <a:rPr lang="en-US" smtClean="0"/>
              <a:pPr/>
              <a:t>21</a:t>
            </a:fld>
            <a:endParaRPr lang="en-US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6" y="3238500"/>
            <a:ext cx="8356600" cy="361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539750" y="0"/>
            <a:ext cx="82804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457200"/>
            <a:r>
              <a:rPr lang="en-GB" sz="3200"/>
              <a:t>A possible mechanism for a link </a:t>
            </a:r>
            <a:br>
              <a:rPr lang="en-GB" sz="3200"/>
            </a:br>
            <a:r>
              <a:rPr lang="en-GB" sz="3200"/>
              <a:t>between galactic cosmic rays and clouds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486275" y="5895975"/>
            <a:ext cx="14478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CH" b="1">
                <a:ea typeface="MS PGothic" pitchFamily="34" charset="-128"/>
                <a:cs typeface="MS PGothic" pitchFamily="34" charset="-128"/>
              </a:rPr>
              <a:t>CCN</a:t>
            </a:r>
            <a:endParaRPr lang="en-US" b="1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503488" y="5895975"/>
            <a:ext cx="18796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CH" b="1">
                <a:ea typeface="MS PGothic" pitchFamily="34" charset="-128"/>
                <a:cs typeface="MS PGothic" pitchFamily="34" charset="-128"/>
              </a:rPr>
              <a:t>Cloud cover</a:t>
            </a:r>
            <a:endParaRPr lang="en-US" b="1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92100" y="5807075"/>
            <a:ext cx="1943100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CH" b="1">
                <a:ea typeface="MS PGothic" pitchFamily="34" charset="-128"/>
                <a:cs typeface="MS PGothic" pitchFamily="34" charset="-128"/>
              </a:rPr>
              <a:t>Climate variability</a:t>
            </a:r>
            <a:endParaRPr lang="en-US" b="1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 rot="10800000">
            <a:off x="4167188" y="5954713"/>
            <a:ext cx="288925" cy="287337"/>
          </a:xfrm>
          <a:prstGeom prst="rightArrow">
            <a:avLst>
              <a:gd name="adj1" fmla="val 50000"/>
              <a:gd name="adj2" fmla="val 25138"/>
            </a:avLst>
          </a:prstGeom>
          <a:solidFill>
            <a:srgbClr val="FF9900"/>
          </a:solidFill>
          <a:ln w="19050">
            <a:noFill/>
            <a:miter lim="800000"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/>
            <a:endParaRPr lang="en-US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 rot="10800000">
            <a:off x="2125663" y="5954713"/>
            <a:ext cx="288925" cy="287337"/>
          </a:xfrm>
          <a:prstGeom prst="rightArrow">
            <a:avLst>
              <a:gd name="adj1" fmla="val 50000"/>
              <a:gd name="adj2" fmla="val 25138"/>
            </a:avLst>
          </a:prstGeom>
          <a:solidFill>
            <a:srgbClr val="008000"/>
          </a:solidFill>
          <a:ln w="19050">
            <a:noFill/>
            <a:miter lim="800000"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/>
            <a:endParaRPr lang="en-US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252788" y="4519613"/>
            <a:ext cx="7239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CH" b="1">
                <a:ea typeface="MS PGothic" pitchFamily="34" charset="-128"/>
                <a:cs typeface="MS PGothic" pitchFamily="34" charset="-128"/>
              </a:rPr>
              <a:t>GCR</a:t>
            </a:r>
            <a:endParaRPr lang="en-US" b="1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5024438" y="4502150"/>
            <a:ext cx="210185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CH" b="1">
                <a:ea typeface="MS PGothic" pitchFamily="34" charset="-128"/>
                <a:cs typeface="MS PGothic" pitchFamily="34" charset="-128"/>
              </a:rPr>
              <a:t>Ion concentration</a:t>
            </a:r>
            <a:endParaRPr lang="en-US" b="1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5349875" y="5172075"/>
            <a:ext cx="1446213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CH" b="1">
                <a:solidFill>
                  <a:srgbClr val="FF0000"/>
                </a:solidFill>
                <a:ea typeface="MS PGothic" pitchFamily="34" charset="-128"/>
                <a:cs typeface="MS PGothic" pitchFamily="34" charset="-128"/>
              </a:rPr>
              <a:t>Nucleation</a:t>
            </a:r>
            <a:endParaRPr lang="en-US" b="1">
              <a:solidFill>
                <a:srgbClr val="FF0000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39" name="AutoShape 11"/>
          <p:cNvSpPr>
            <a:spLocks noChangeArrowheads="1"/>
          </p:cNvSpPr>
          <p:nvPr/>
        </p:nvSpPr>
        <p:spPr bwMode="auto">
          <a:xfrm rot="5400000">
            <a:off x="5817394" y="4869657"/>
            <a:ext cx="288925" cy="287337"/>
          </a:xfrm>
          <a:prstGeom prst="rightArrow">
            <a:avLst>
              <a:gd name="adj1" fmla="val 50000"/>
              <a:gd name="adj2" fmla="val 25138"/>
            </a:avLst>
          </a:prstGeom>
          <a:solidFill>
            <a:srgbClr val="FF0000"/>
          </a:solidFill>
          <a:ln w="19050">
            <a:noFill/>
            <a:miter lim="800000"/>
            <a:headEnd/>
            <a:tailEnd/>
          </a:ln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pPr algn="ctr"/>
            <a:endParaRPr lang="en-US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40" name="AutoShape 12"/>
          <p:cNvSpPr>
            <a:spLocks noChangeArrowheads="1"/>
          </p:cNvSpPr>
          <p:nvPr/>
        </p:nvSpPr>
        <p:spPr bwMode="auto">
          <a:xfrm>
            <a:off x="4356100" y="4586288"/>
            <a:ext cx="290513" cy="287337"/>
          </a:xfrm>
          <a:prstGeom prst="rightArrow">
            <a:avLst>
              <a:gd name="adj1" fmla="val 50000"/>
              <a:gd name="adj2" fmla="val 25276"/>
            </a:avLst>
          </a:prstGeom>
          <a:solidFill>
            <a:srgbClr val="008000"/>
          </a:solidFill>
          <a:ln w="190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5553075" y="5883275"/>
            <a:ext cx="1446213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CH" b="1">
                <a:ea typeface="MS PGothic" pitchFamily="34" charset="-128"/>
                <a:cs typeface="MS PGothic" pitchFamily="34" charset="-128"/>
              </a:rPr>
              <a:t>Growth</a:t>
            </a:r>
            <a:endParaRPr lang="en-US" b="1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360363" y="4532313"/>
            <a:ext cx="1939925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CH" b="1">
                <a:ea typeface="MS PGothic" pitchFamily="34" charset="-128"/>
                <a:cs typeface="MS PGothic" pitchFamily="34" charset="-128"/>
              </a:rPr>
              <a:t>Solar variability</a:t>
            </a:r>
            <a:endParaRPr lang="en-US" b="1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43" name="AutoShape 15"/>
          <p:cNvSpPr>
            <a:spLocks noChangeArrowheads="1"/>
          </p:cNvSpPr>
          <p:nvPr/>
        </p:nvSpPr>
        <p:spPr bwMode="auto">
          <a:xfrm rot="-5400000">
            <a:off x="1002507" y="4985543"/>
            <a:ext cx="336550" cy="392113"/>
          </a:xfrm>
          <a:custGeom>
            <a:avLst/>
            <a:gdLst>
              <a:gd name="T0" fmla="*/ 252413 w 21600"/>
              <a:gd name="T1" fmla="*/ 0 h 21600"/>
              <a:gd name="T2" fmla="*/ 0 w 21600"/>
              <a:gd name="T3" fmla="*/ 196057 h 21600"/>
              <a:gd name="T4" fmla="*/ 252413 w 21600"/>
              <a:gd name="T5" fmla="*/ 392113 h 21600"/>
              <a:gd name="T6" fmla="*/ 336550 w 21600"/>
              <a:gd name="T7" fmla="*/ 196057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4" name="AutoShape 16"/>
          <p:cNvSpPr>
            <a:spLocks noChangeArrowheads="1"/>
          </p:cNvSpPr>
          <p:nvPr/>
        </p:nvSpPr>
        <p:spPr bwMode="auto">
          <a:xfrm rot="5400000">
            <a:off x="1002507" y="5450681"/>
            <a:ext cx="336550" cy="392113"/>
          </a:xfrm>
          <a:custGeom>
            <a:avLst/>
            <a:gdLst>
              <a:gd name="T0" fmla="*/ 252413 w 21600"/>
              <a:gd name="T1" fmla="*/ 0 h 21600"/>
              <a:gd name="T2" fmla="*/ 0 w 21600"/>
              <a:gd name="T3" fmla="*/ 196057 h 21600"/>
              <a:gd name="T4" fmla="*/ 252413 w 21600"/>
              <a:gd name="T5" fmla="*/ 392113 h 21600"/>
              <a:gd name="T6" fmla="*/ 336550 w 21600"/>
              <a:gd name="T7" fmla="*/ 196057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5" name="AutoShape 17"/>
          <p:cNvSpPr>
            <a:spLocks noChangeArrowheads="1"/>
          </p:cNvSpPr>
          <p:nvPr/>
        </p:nvSpPr>
        <p:spPr bwMode="auto">
          <a:xfrm>
            <a:off x="2686050" y="4586288"/>
            <a:ext cx="290513" cy="287337"/>
          </a:xfrm>
          <a:prstGeom prst="rightArrow">
            <a:avLst>
              <a:gd name="adj1" fmla="val 50000"/>
              <a:gd name="adj2" fmla="val 25276"/>
            </a:avLst>
          </a:prstGeom>
          <a:solidFill>
            <a:srgbClr val="008000"/>
          </a:solidFill>
          <a:ln w="190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46" name="AutoShape 18"/>
          <p:cNvSpPr>
            <a:spLocks noChangeArrowheads="1"/>
          </p:cNvSpPr>
          <p:nvPr/>
        </p:nvSpPr>
        <p:spPr bwMode="auto">
          <a:xfrm rot="5400000">
            <a:off x="5817394" y="5595144"/>
            <a:ext cx="288925" cy="287337"/>
          </a:xfrm>
          <a:prstGeom prst="rightArrow">
            <a:avLst>
              <a:gd name="adj1" fmla="val 50000"/>
              <a:gd name="adj2" fmla="val 25138"/>
            </a:avLst>
          </a:prstGeom>
          <a:solidFill>
            <a:srgbClr val="FF0000"/>
          </a:solidFill>
          <a:ln w="19050">
            <a:noFill/>
            <a:miter lim="800000"/>
            <a:headEnd/>
            <a:tailEnd/>
          </a:ln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pPr algn="ctr"/>
            <a:endParaRPr lang="en-US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47" name="Oval 19"/>
          <p:cNvSpPr>
            <a:spLocks noChangeArrowheads="1"/>
          </p:cNvSpPr>
          <p:nvPr/>
        </p:nvSpPr>
        <p:spPr bwMode="auto">
          <a:xfrm>
            <a:off x="4659313" y="4237038"/>
            <a:ext cx="2717800" cy="2025650"/>
          </a:xfrm>
          <a:prstGeom prst="ellipse">
            <a:avLst/>
          </a:prstGeom>
          <a:noFill/>
          <a:ln w="476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48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288" y="1055688"/>
            <a:ext cx="818197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7923213" y="4491038"/>
            <a:ext cx="896937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CH" b="1">
                <a:ea typeface="MS PGothic" pitchFamily="34" charset="-128"/>
                <a:cs typeface="MS PGothic" pitchFamily="34" charset="-128"/>
              </a:rPr>
              <a:t>LOSU</a:t>
            </a:r>
            <a:endParaRPr lang="en-US" b="1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50" name="AutoShape 22"/>
          <p:cNvSpPr>
            <a:spLocks noChangeArrowheads="1"/>
          </p:cNvSpPr>
          <p:nvPr/>
        </p:nvSpPr>
        <p:spPr bwMode="auto">
          <a:xfrm>
            <a:off x="7777163" y="4886325"/>
            <a:ext cx="290512" cy="287338"/>
          </a:xfrm>
          <a:prstGeom prst="rightArrow">
            <a:avLst>
              <a:gd name="adj1" fmla="val 50000"/>
              <a:gd name="adj2" fmla="val 25276"/>
            </a:avLst>
          </a:prstGeom>
          <a:solidFill>
            <a:srgbClr val="008000"/>
          </a:solidFill>
          <a:ln w="190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51" name="AutoShape 23"/>
          <p:cNvSpPr>
            <a:spLocks noChangeArrowheads="1"/>
          </p:cNvSpPr>
          <p:nvPr/>
        </p:nvSpPr>
        <p:spPr bwMode="auto">
          <a:xfrm>
            <a:off x="7777163" y="5349875"/>
            <a:ext cx="288925" cy="287338"/>
          </a:xfrm>
          <a:prstGeom prst="rightArrow">
            <a:avLst>
              <a:gd name="adj1" fmla="val 50000"/>
              <a:gd name="adj2" fmla="val 25138"/>
            </a:avLst>
          </a:prstGeom>
          <a:solidFill>
            <a:srgbClr val="FF9900"/>
          </a:solidFill>
          <a:ln w="190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52" name="AutoShape 24"/>
          <p:cNvSpPr>
            <a:spLocks noChangeArrowheads="1"/>
          </p:cNvSpPr>
          <p:nvPr/>
        </p:nvSpPr>
        <p:spPr bwMode="auto">
          <a:xfrm>
            <a:off x="7778750" y="5807075"/>
            <a:ext cx="288925" cy="287338"/>
          </a:xfrm>
          <a:prstGeom prst="rightArrow">
            <a:avLst>
              <a:gd name="adj1" fmla="val 50000"/>
              <a:gd name="adj2" fmla="val 25138"/>
            </a:avLst>
          </a:prstGeom>
          <a:solidFill>
            <a:srgbClr val="FF0000"/>
          </a:solidFill>
          <a:ln w="190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53" name="Text Box 25"/>
          <p:cNvSpPr txBox="1">
            <a:spLocks noChangeArrowheads="1"/>
          </p:cNvSpPr>
          <p:nvPr/>
        </p:nvSpPr>
        <p:spPr bwMode="auto">
          <a:xfrm>
            <a:off x="8067675" y="4843463"/>
            <a:ext cx="896938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600" b="1">
                <a:ea typeface="MS PGothic" pitchFamily="34" charset="-128"/>
                <a:cs typeface="MS PGothic" pitchFamily="34" charset="-128"/>
              </a:rPr>
              <a:t>High</a:t>
            </a:r>
            <a:endParaRPr lang="en-US" sz="1600" b="1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54" name="Text Box 26"/>
          <p:cNvSpPr txBox="1">
            <a:spLocks noChangeArrowheads="1"/>
          </p:cNvSpPr>
          <p:nvPr/>
        </p:nvSpPr>
        <p:spPr bwMode="auto">
          <a:xfrm>
            <a:off x="8080375" y="5300663"/>
            <a:ext cx="1093788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600" b="1">
                <a:ea typeface="MS PGothic" pitchFamily="34" charset="-128"/>
                <a:cs typeface="MS PGothic" pitchFamily="34" charset="-128"/>
              </a:rPr>
              <a:t>Medium</a:t>
            </a:r>
            <a:endParaRPr lang="en-US" sz="1600" b="1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55" name="Text Box 27"/>
          <p:cNvSpPr txBox="1">
            <a:spLocks noChangeArrowheads="1"/>
          </p:cNvSpPr>
          <p:nvPr/>
        </p:nvSpPr>
        <p:spPr bwMode="auto">
          <a:xfrm>
            <a:off x="8172450" y="5757863"/>
            <a:ext cx="1093788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600" b="1">
                <a:ea typeface="MS PGothic" pitchFamily="34" charset="-128"/>
                <a:cs typeface="MS PGothic" pitchFamily="34" charset="-128"/>
              </a:rPr>
              <a:t>Low</a:t>
            </a:r>
            <a:endParaRPr lang="en-US" sz="1600" b="1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56" name="Rectangle 28"/>
          <p:cNvSpPr>
            <a:spLocks noChangeArrowheads="1"/>
          </p:cNvSpPr>
          <p:nvPr/>
        </p:nvSpPr>
        <p:spPr bwMode="auto">
          <a:xfrm>
            <a:off x="7721600" y="4491038"/>
            <a:ext cx="1366838" cy="177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57" name="AutoShape 29"/>
          <p:cNvSpPr>
            <a:spLocks noChangeArrowheads="1"/>
          </p:cNvSpPr>
          <p:nvPr/>
        </p:nvSpPr>
        <p:spPr bwMode="auto">
          <a:xfrm rot="10800000">
            <a:off x="5216525" y="5940425"/>
            <a:ext cx="288925" cy="287338"/>
          </a:xfrm>
          <a:prstGeom prst="rightArrow">
            <a:avLst>
              <a:gd name="adj1" fmla="val 50000"/>
              <a:gd name="adj2" fmla="val 25138"/>
            </a:avLst>
          </a:prstGeom>
          <a:solidFill>
            <a:srgbClr val="FF9900"/>
          </a:solidFill>
          <a:ln w="19050">
            <a:noFill/>
            <a:miter lim="800000"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/>
            <a:endParaRPr lang="en-US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58" name="Text Box 30"/>
          <p:cNvSpPr txBox="1">
            <a:spLocks noChangeArrowheads="1"/>
          </p:cNvSpPr>
          <p:nvPr/>
        </p:nvSpPr>
        <p:spPr bwMode="auto">
          <a:xfrm>
            <a:off x="4883150" y="6491288"/>
            <a:ext cx="426085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CH"/>
              <a:t>LOSU: Level of Scientific Understanding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/>
          <a:srcRect t="3490"/>
          <a:stretch>
            <a:fillRect/>
          </a:stretch>
        </p:blipFill>
        <p:spPr bwMode="auto">
          <a:xfrm>
            <a:off x="1042988" y="881063"/>
            <a:ext cx="6913562" cy="55768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395288" y="50800"/>
            <a:ext cx="82804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3200"/>
              <a:t>The new CLOUD chamber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292725" y="4508500"/>
            <a:ext cx="3455988" cy="1268413"/>
            <a:chOff x="3334" y="2840"/>
            <a:chExt cx="2177" cy="799"/>
          </a:xfrm>
        </p:grpSpPr>
        <p:sp>
          <p:nvSpPr>
            <p:cNvPr id="25605" name="Rectangle 7"/>
            <p:cNvSpPr>
              <a:spLocks noChangeArrowheads="1"/>
            </p:cNvSpPr>
            <p:nvPr/>
          </p:nvSpPr>
          <p:spPr bwMode="auto">
            <a:xfrm>
              <a:off x="3379" y="2840"/>
              <a:ext cx="1950" cy="2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CH" sz="2000">
                  <a:ea typeface="Arial" charset="0"/>
                  <a:cs typeface="Arial" charset="0"/>
                </a:rPr>
                <a:t>T11 PS </a:t>
              </a:r>
              <a:r>
                <a:rPr lang="en-US" sz="2000"/>
                <a:t>3.5 GeV/c </a:t>
              </a:r>
              <a:r>
                <a:rPr lang="el-GR" sz="2000">
                  <a:ea typeface="Arial" charset="0"/>
                  <a:cs typeface="Arial" charset="0"/>
                </a:rPr>
                <a:t>π</a:t>
              </a:r>
              <a:r>
                <a:rPr lang="de-CH" sz="2000" baseline="30000">
                  <a:ea typeface="Arial" charset="0"/>
                  <a:cs typeface="Arial" charset="0"/>
                </a:rPr>
                <a:t>+</a:t>
              </a:r>
              <a:endParaRPr lang="el-GR" sz="2000" baseline="30000">
                <a:ea typeface="Arial" charset="0"/>
                <a:cs typeface="Arial" charset="0"/>
              </a:endParaRPr>
            </a:p>
          </p:txBody>
        </p:sp>
        <p:sp>
          <p:nvSpPr>
            <p:cNvPr id="25606" name="AutoShape 8"/>
            <p:cNvSpPr>
              <a:spLocks noChangeArrowheads="1"/>
            </p:cNvSpPr>
            <p:nvPr/>
          </p:nvSpPr>
          <p:spPr bwMode="auto">
            <a:xfrm rot="5400000">
              <a:off x="4071" y="2897"/>
              <a:ext cx="181" cy="749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EE511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7" name="Rectangle 9"/>
            <p:cNvSpPr>
              <a:spLocks noChangeArrowheads="1"/>
            </p:cNvSpPr>
            <p:nvPr/>
          </p:nvSpPr>
          <p:spPr bwMode="auto">
            <a:xfrm>
              <a:off x="3334" y="3408"/>
              <a:ext cx="2177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CH">
                  <a:ea typeface="Arial" charset="0"/>
                  <a:cs typeface="Arial" charset="0"/>
                </a:rPr>
                <a:t>up to 5000 ion pairs per cm</a:t>
              </a:r>
              <a:r>
                <a:rPr lang="de-CH" baseline="30000">
                  <a:ea typeface="Arial" charset="0"/>
                  <a:cs typeface="Arial" charset="0"/>
                </a:rPr>
                <a:t>3</a:t>
              </a:r>
              <a:endParaRPr lang="en-US" baseline="3000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260350"/>
            <a:ext cx="8229600" cy="1143000"/>
          </a:xfrm>
        </p:spPr>
        <p:txBody>
          <a:bodyPr/>
          <a:lstStyle/>
          <a:p>
            <a:endParaRPr lang="en-US" sz="320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2" name="Picture 4" descr="1107201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11175"/>
            <a:ext cx="9540875" cy="634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31" y="9525"/>
            <a:ext cx="912495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3584575"/>
            <a:ext cx="7277100" cy="326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958" y="4003310"/>
            <a:ext cx="7551848" cy="28546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81099"/>
            <a:ext cx="5410200" cy="34954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381012"/>
            <a:ext cx="3700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chamber is working and producing </a:t>
            </a:r>
          </a:p>
          <a:p>
            <a:r>
              <a:rPr lang="en-US" dirty="0" smtClean="0"/>
              <a:t>first results: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6396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395288" y="50800"/>
            <a:ext cx="82804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3200"/>
              <a:t>Nucleation rates vs. [H</a:t>
            </a:r>
            <a:r>
              <a:rPr lang="en-GB" sz="3200" baseline="-25000"/>
              <a:t>2</a:t>
            </a:r>
            <a:r>
              <a:rPr lang="en-GB" sz="3200"/>
              <a:t>SO</a:t>
            </a:r>
            <a:r>
              <a:rPr lang="en-GB" sz="3200" baseline="-25000"/>
              <a:t>4</a:t>
            </a:r>
            <a:r>
              <a:rPr lang="en-GB" sz="3200"/>
              <a:t>]</a:t>
            </a: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5219700" y="3573463"/>
            <a:ext cx="3744913" cy="22891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At lower temperature: </a:t>
            </a:r>
            <a:br>
              <a:rPr lang="en-US" b="1"/>
            </a:br>
            <a:r>
              <a:rPr lang="en-US" b="1"/>
              <a:t>lower H</a:t>
            </a:r>
            <a:r>
              <a:rPr lang="en-US" b="1" baseline="-25000"/>
              <a:t>2</a:t>
            </a:r>
            <a:r>
              <a:rPr lang="en-US" b="1"/>
              <a:t>SO</a:t>
            </a:r>
            <a:r>
              <a:rPr lang="en-US" b="1" baseline="-25000"/>
              <a:t>4</a:t>
            </a:r>
            <a:r>
              <a:rPr lang="en-US" b="1"/>
              <a:t> concentrations are sufficient to maintain the same nucleation rates, due to decrease of the H</a:t>
            </a:r>
            <a:r>
              <a:rPr lang="en-US" b="1" baseline="-25000"/>
              <a:t>2</a:t>
            </a:r>
            <a:r>
              <a:rPr lang="en-US" b="1"/>
              <a:t>SO</a:t>
            </a:r>
            <a:r>
              <a:rPr lang="en-US" b="1" baseline="-25000"/>
              <a:t>4</a:t>
            </a:r>
            <a:r>
              <a:rPr lang="en-US" b="1"/>
              <a:t> saturation vapour pressure.</a:t>
            </a:r>
            <a:br>
              <a:rPr lang="en-US" b="1"/>
            </a:br>
            <a:r>
              <a:rPr lang="en-US" b="1"/>
              <a:t>Enhancement by  a factor of ~10 by GCR </a:t>
            </a:r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5148263" y="1052513"/>
            <a:ext cx="3816350" cy="17399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CH" b="1"/>
              <a:t>With ‚pure‘ sulphuric acid:</a:t>
            </a:r>
          </a:p>
          <a:p>
            <a:r>
              <a:rPr lang="de-CH" b="1"/>
              <a:t>Ground level ionisation (GCR)  enhances the neutral nucleation rate by a factor of 2 at 298 K</a:t>
            </a:r>
            <a:br>
              <a:rPr lang="de-CH" b="1"/>
            </a:br>
            <a:r>
              <a:rPr lang="de-CH" b="1"/>
              <a:t>But: Much higher [H</a:t>
            </a:r>
            <a:r>
              <a:rPr lang="de-CH" b="1" baseline="-25000"/>
              <a:t>2</a:t>
            </a:r>
            <a:r>
              <a:rPr lang="de-CH" b="1"/>
              <a:t>SO</a:t>
            </a:r>
            <a:r>
              <a:rPr lang="de-CH" b="1" baseline="-25000"/>
              <a:t>4</a:t>
            </a:r>
            <a:r>
              <a:rPr lang="de-CH" b="1"/>
              <a:t>] needed than found in the atmosphere</a:t>
            </a:r>
            <a:endParaRPr lang="en-US" b="1"/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6372225" y="6165850"/>
            <a:ext cx="2771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600"/>
              <a:t>Kirkby et al., Nature 2011</a:t>
            </a:r>
            <a:endParaRPr lang="en-US" sz="1600"/>
          </a:p>
        </p:txBody>
      </p:sp>
      <p:pic>
        <p:nvPicPr>
          <p:cNvPr id="2970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9913"/>
            <a:ext cx="4778375" cy="628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395288" y="50800"/>
            <a:ext cx="82804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3200"/>
              <a:t>Comparison to ambient data</a:t>
            </a: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6443663" y="6308725"/>
            <a:ext cx="2478087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600"/>
              <a:t>Kirkby et al., Nature 2011</a:t>
            </a:r>
            <a:endParaRPr lang="en-US" sz="1600"/>
          </a:p>
        </p:txBody>
      </p:sp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5795963" y="1792288"/>
            <a:ext cx="3348037" cy="28384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Boundary layer nucleation cannot be explained either by binary (H</a:t>
            </a:r>
            <a:r>
              <a:rPr lang="en-US" b="1" baseline="-25000"/>
              <a:t>2</a:t>
            </a:r>
            <a:r>
              <a:rPr lang="en-US" b="1"/>
              <a:t>SO</a:t>
            </a:r>
            <a:r>
              <a:rPr lang="en-US" b="1" baseline="-25000"/>
              <a:t>4</a:t>
            </a:r>
            <a:r>
              <a:rPr lang="en-US" b="1"/>
              <a:t>-H</a:t>
            </a:r>
            <a:r>
              <a:rPr lang="en-US" b="1" baseline="-25000"/>
              <a:t>2</a:t>
            </a:r>
            <a:r>
              <a:rPr lang="en-US" b="1"/>
              <a:t>O) or by ternary nucleation with ammonia</a:t>
            </a:r>
          </a:p>
          <a:p>
            <a:r>
              <a:rPr lang="en-US" b="1"/>
              <a:t/>
            </a:r>
            <a:br>
              <a:rPr lang="en-US" b="1"/>
            </a:br>
            <a:r>
              <a:rPr lang="en-US" b="1"/>
              <a:t>Even with ion enhancement, ternary NH</a:t>
            </a:r>
            <a:r>
              <a:rPr lang="en-US" b="1" baseline="-25000"/>
              <a:t>3</a:t>
            </a:r>
            <a:r>
              <a:rPr lang="en-US" b="1"/>
              <a:t>-H</a:t>
            </a:r>
            <a:r>
              <a:rPr lang="en-US" b="1" baseline="-25000"/>
              <a:t>2</a:t>
            </a:r>
            <a:r>
              <a:rPr lang="en-US" b="1"/>
              <a:t>SO</a:t>
            </a:r>
            <a:r>
              <a:rPr lang="en-US" b="1" baseline="-25000"/>
              <a:t>4</a:t>
            </a:r>
            <a:r>
              <a:rPr lang="en-US" b="1"/>
              <a:t>-H</a:t>
            </a:r>
            <a:r>
              <a:rPr lang="en-US" b="1" baseline="-25000"/>
              <a:t>2</a:t>
            </a:r>
            <a:r>
              <a:rPr lang="en-US" b="1"/>
              <a:t>O is too low by a factor 10-1000</a:t>
            </a:r>
          </a:p>
          <a:p>
            <a:endParaRPr lang="en-US" b="1"/>
          </a:p>
        </p:txBody>
      </p:sp>
      <p:pic>
        <p:nvPicPr>
          <p:cNvPr id="3482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65163"/>
            <a:ext cx="5432425" cy="60579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84313"/>
            <a:ext cx="9144000" cy="13446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633413"/>
          </a:xfrm>
        </p:spPr>
        <p:txBody>
          <a:bodyPr/>
          <a:lstStyle/>
          <a:p>
            <a:r>
              <a:rPr lang="de-CH" sz="3200"/>
              <a:t>Very high public interest</a:t>
            </a:r>
            <a:endParaRPr lang="en-US" sz="3200"/>
          </a:p>
        </p:txBody>
      </p:sp>
      <p:pic>
        <p:nvPicPr>
          <p:cNvPr id="54276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5857875"/>
            <a:ext cx="8229600" cy="1000125"/>
          </a:xfrm>
          <a:noFill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549275"/>
            <a:ext cx="3203575" cy="935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20713"/>
            <a:ext cx="6011863" cy="7969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38725" y="2492375"/>
            <a:ext cx="4105275" cy="19446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4280" name="Picture 9"/>
          <p:cNvPicPr>
            <a:picLocks noChangeAspect="1" noChangeArrowheads="1"/>
          </p:cNvPicPr>
          <p:nvPr/>
        </p:nvPicPr>
        <p:blipFill>
          <a:blip r:embed="rId7"/>
          <a:srcRect r="21996"/>
          <a:stretch>
            <a:fillRect/>
          </a:stretch>
        </p:blipFill>
        <p:spPr bwMode="auto">
          <a:xfrm>
            <a:off x="179388" y="2852738"/>
            <a:ext cx="4211637" cy="22812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4281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63713" y="5127625"/>
            <a:ext cx="6732587" cy="7921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54282" name="Text Box 11"/>
          <p:cNvSpPr txBox="1">
            <a:spLocks noChangeArrowheads="1"/>
          </p:cNvSpPr>
          <p:nvPr/>
        </p:nvSpPr>
        <p:spPr bwMode="auto">
          <a:xfrm>
            <a:off x="0" y="5084763"/>
            <a:ext cx="1741488" cy="5794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CH" sz="3200"/>
              <a:t>UPI.com</a:t>
            </a:r>
            <a:endParaRPr lang="en-US" sz="32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09600"/>
          </a:xfrm>
        </p:spPr>
        <p:txBody>
          <a:bodyPr/>
          <a:lstStyle/>
          <a:p>
            <a:r>
              <a:rPr lang="en-US" sz="3600" dirty="0" smtClean="0"/>
              <a:t>     </a:t>
            </a:r>
            <a:r>
              <a:rPr lang="en-US" sz="3200" dirty="0" smtClean="0"/>
              <a:t> </a:t>
            </a:r>
            <a:r>
              <a:rPr lang="en-US" sz="3200" b="1" dirty="0" smtClean="0"/>
              <a:t>NON-LHC EXPERIMENTS @ CERN (cont.)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838200"/>
            <a:ext cx="4572000" cy="6019800"/>
          </a:xfrm>
        </p:spPr>
        <p:txBody>
          <a:bodyPr/>
          <a:lstStyle/>
          <a:p>
            <a:pPr>
              <a:buNone/>
            </a:pPr>
            <a:r>
              <a:rPr lang="en-US" sz="2400" b="1" dirty="0" smtClean="0"/>
              <a:t>Antiproton Decelerator (AD) 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4 running experiments (ATRAP,ASACUSA,ACE,ALPHA)    and 1 in preparation (AEGIS)</a:t>
            </a:r>
          </a:p>
          <a:p>
            <a:pPr>
              <a:buNone/>
            </a:pPr>
            <a:r>
              <a:rPr lang="en-US" sz="2000" dirty="0" smtClean="0"/>
              <a:t>     newly approved exp. </a:t>
            </a:r>
            <a:r>
              <a:rPr lang="en-US" sz="2000" dirty="0" err="1" smtClean="0"/>
              <a:t>g</a:t>
            </a:r>
            <a:r>
              <a:rPr lang="en-US" sz="2000" dirty="0" smtClean="0"/>
              <a:t>-bar</a:t>
            </a:r>
          </a:p>
          <a:p>
            <a:r>
              <a:rPr lang="en-US" sz="2000" dirty="0" smtClean="0"/>
              <a:t>all need ELENA decelerator to improve performance, preparation for construction</a:t>
            </a:r>
          </a:p>
          <a:p>
            <a:endParaRPr lang="en-US" sz="2000" dirty="0" smtClean="0"/>
          </a:p>
          <a:p>
            <a:pPr>
              <a:buNone/>
            </a:pPr>
            <a:r>
              <a:rPr lang="en-US" sz="2400" b="1" dirty="0" smtClean="0">
                <a:solidFill>
                  <a:srgbClr val="003366"/>
                </a:solidFill>
              </a:rPr>
              <a:t>PS experiments</a:t>
            </a:r>
          </a:p>
          <a:p>
            <a:pPr>
              <a:buClr>
                <a:srgbClr val="800000"/>
              </a:buClr>
              <a:buSzPct val="112000"/>
              <a:buFont typeface="Wingdings" charset="2"/>
              <a:buChar char="§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3366"/>
                </a:solidFill>
              </a:rPr>
              <a:t>Dirac –</a:t>
            </a:r>
            <a:r>
              <a:rPr lang="en-US" sz="2400" dirty="0" smtClean="0">
                <a:solidFill>
                  <a:srgbClr val="003366"/>
                </a:solidFill>
                <a:latin typeface="Symbol" charset="2"/>
                <a:cs typeface="Symbol" charset="2"/>
              </a:rPr>
              <a:t> pp</a:t>
            </a:r>
            <a:r>
              <a:rPr lang="en-US" sz="2000" dirty="0" smtClean="0">
                <a:solidFill>
                  <a:srgbClr val="003366"/>
                </a:solidFill>
              </a:rPr>
              <a:t> and</a:t>
            </a:r>
            <a:r>
              <a:rPr lang="en-US" sz="2400" dirty="0" smtClean="0">
                <a:solidFill>
                  <a:srgbClr val="003366"/>
                </a:solidFill>
                <a:latin typeface="Symbol" charset="2"/>
                <a:cs typeface="Symbol" charset="2"/>
              </a:rPr>
              <a:t>  </a:t>
            </a:r>
            <a:r>
              <a:rPr lang="en-US" sz="2400" dirty="0" err="1" smtClean="0">
                <a:solidFill>
                  <a:srgbClr val="003366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err="1" smtClean="0">
                <a:solidFill>
                  <a:srgbClr val="003366"/>
                </a:solidFill>
              </a:rPr>
              <a:t>K</a:t>
            </a:r>
            <a:r>
              <a:rPr lang="en-US" sz="2000" dirty="0" smtClean="0">
                <a:solidFill>
                  <a:srgbClr val="003366"/>
                </a:solidFill>
              </a:rPr>
              <a:t> atoms: life time, </a:t>
            </a:r>
            <a:r>
              <a:rPr lang="en-US" sz="2000" dirty="0" err="1" smtClean="0">
                <a:solidFill>
                  <a:srgbClr val="003366"/>
                </a:solidFill>
              </a:rPr>
              <a:t>s</a:t>
            </a:r>
            <a:r>
              <a:rPr lang="en-US" sz="2000" dirty="0" smtClean="0">
                <a:solidFill>
                  <a:srgbClr val="003366"/>
                </a:solidFill>
              </a:rPr>
              <a:t>-wave scattering length   Lamb shift in proposal for &gt;2011</a:t>
            </a:r>
            <a:endParaRPr lang="en-US" sz="2400" dirty="0" smtClean="0">
              <a:solidFill>
                <a:srgbClr val="003366"/>
              </a:solidFill>
            </a:endParaRPr>
          </a:p>
          <a:p>
            <a:pPr>
              <a:buClr>
                <a:srgbClr val="800000"/>
              </a:buClr>
              <a:buSzPct val="112000"/>
              <a:buFont typeface="Wingdings" charset="2"/>
              <a:buChar char="§"/>
            </a:pPr>
            <a:r>
              <a:rPr lang="en-US" sz="2400" dirty="0" smtClean="0">
                <a:solidFill>
                  <a:srgbClr val="003366"/>
                </a:solidFill>
              </a:rPr>
              <a:t>CLOUD– </a:t>
            </a:r>
            <a:r>
              <a:rPr lang="en-US" sz="2000" dirty="0" smtClean="0">
                <a:solidFill>
                  <a:srgbClr val="003366"/>
                </a:solidFill>
              </a:rPr>
              <a:t>facility to measure  microphysical effects on aerosol nucleation in well  controlled environment, start 2009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1E5993-D8A6-CF4E-B317-0D91F23A28A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762536"/>
            <a:ext cx="4478059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3366"/>
                </a:solidFill>
              </a:rPr>
              <a:t> </a:t>
            </a:r>
            <a:r>
              <a:rPr lang="en-US" sz="2400" b="1" dirty="0" err="1" smtClean="0">
                <a:solidFill>
                  <a:srgbClr val="003366"/>
                </a:solidFill>
              </a:rPr>
              <a:t>nToF</a:t>
            </a:r>
            <a:r>
              <a:rPr lang="en-US" sz="2400" b="1" dirty="0" smtClean="0">
                <a:solidFill>
                  <a:srgbClr val="003366"/>
                </a:solidFill>
              </a:rPr>
              <a:t> experiments</a:t>
            </a:r>
            <a:r>
              <a:rPr lang="en-US" sz="2000" dirty="0" smtClean="0">
                <a:solidFill>
                  <a:srgbClr val="003366"/>
                </a:solidFill>
              </a:rPr>
              <a:t> </a:t>
            </a:r>
          </a:p>
          <a:p>
            <a:pPr>
              <a:buNone/>
            </a:pPr>
            <a:r>
              <a:rPr lang="en-US" sz="2000" dirty="0" smtClean="0">
                <a:solidFill>
                  <a:srgbClr val="003366"/>
                </a:solidFill>
              </a:rPr>
              <a:t>  – facility</a:t>
            </a:r>
          </a:p>
          <a:p>
            <a:pPr>
              <a:buNone/>
            </a:pPr>
            <a:r>
              <a:rPr lang="en-US" sz="2000" dirty="0" smtClean="0">
                <a:solidFill>
                  <a:srgbClr val="003366"/>
                </a:solidFill>
              </a:rPr>
              <a:t> class A target area for </a:t>
            </a:r>
            <a:r>
              <a:rPr lang="en-US" sz="2000" dirty="0" err="1" smtClean="0">
                <a:solidFill>
                  <a:srgbClr val="003366"/>
                </a:solidFill>
              </a:rPr>
              <a:t>rad.samples</a:t>
            </a:r>
            <a:endParaRPr lang="en-US" sz="2000" dirty="0" smtClean="0">
              <a:solidFill>
                <a:srgbClr val="003366"/>
              </a:solidFill>
            </a:endParaRPr>
          </a:p>
          <a:p>
            <a:pPr>
              <a:buNone/>
            </a:pPr>
            <a:r>
              <a:rPr lang="en-US" sz="2000" dirty="0" smtClean="0">
                <a:solidFill>
                  <a:srgbClr val="003366"/>
                </a:solidFill>
              </a:rPr>
              <a:t> plan for second beam line</a:t>
            </a:r>
          </a:p>
          <a:p>
            <a:pPr>
              <a:buNone/>
            </a:pPr>
            <a:r>
              <a:rPr lang="en-US" sz="2000" dirty="0" smtClean="0">
                <a:solidFill>
                  <a:srgbClr val="003366"/>
                </a:solidFill>
              </a:rPr>
              <a:t> data with new target - started 2009</a:t>
            </a:r>
          </a:p>
          <a:p>
            <a:pPr>
              <a:buNone/>
            </a:pPr>
            <a:r>
              <a:rPr lang="en-US" sz="2000" dirty="0" smtClean="0">
                <a:solidFill>
                  <a:srgbClr val="003366"/>
                </a:solidFill>
              </a:rPr>
              <a:t> </a:t>
            </a:r>
            <a:endParaRPr lang="en-US" sz="2400" dirty="0" smtClean="0">
              <a:solidFill>
                <a:srgbClr val="003366"/>
              </a:solidFill>
            </a:endParaRPr>
          </a:p>
          <a:p>
            <a:pPr>
              <a:buNone/>
            </a:pPr>
            <a:r>
              <a:rPr lang="en-US" sz="2400" b="1" dirty="0" smtClean="0">
                <a:solidFill>
                  <a:srgbClr val="003366"/>
                </a:solidFill>
              </a:rPr>
              <a:t>ISOLDE experiments</a:t>
            </a:r>
          </a:p>
          <a:p>
            <a:pPr>
              <a:buClr>
                <a:srgbClr val="800000"/>
              </a:buClr>
              <a:buSzPct val="117000"/>
              <a:buFont typeface="Wingdings" charset="2"/>
              <a:buChar char="§"/>
            </a:pPr>
            <a:r>
              <a:rPr lang="en-US" sz="2400" dirty="0" smtClean="0">
                <a:solidFill>
                  <a:srgbClr val="003366"/>
                </a:solidFill>
              </a:rPr>
              <a:t> </a:t>
            </a:r>
            <a:r>
              <a:rPr lang="en-US" sz="2000" dirty="0" smtClean="0">
                <a:solidFill>
                  <a:srgbClr val="003366"/>
                </a:solidFill>
              </a:rPr>
              <a:t>radioactive beams (29 elements)</a:t>
            </a:r>
          </a:p>
          <a:p>
            <a:pPr>
              <a:buClr>
                <a:srgbClr val="800000"/>
              </a:buClr>
              <a:buSzPct val="134000"/>
              <a:buFont typeface="Wingdings" charset="2"/>
              <a:buChar char="§"/>
            </a:pPr>
            <a:r>
              <a:rPr lang="en-US" sz="2000" dirty="0" smtClean="0">
                <a:solidFill>
                  <a:srgbClr val="003366"/>
                </a:solidFill>
              </a:rPr>
              <a:t> above 20 targets</a:t>
            </a:r>
          </a:p>
          <a:p>
            <a:pPr>
              <a:buClr>
                <a:srgbClr val="800000"/>
              </a:buClr>
              <a:buSzPct val="134000"/>
              <a:buFont typeface="Wingdings" charset="2"/>
              <a:buChar char="§"/>
            </a:pPr>
            <a:r>
              <a:rPr lang="en-US" sz="2000" dirty="0" smtClean="0">
                <a:solidFill>
                  <a:srgbClr val="003366"/>
                </a:solidFill>
              </a:rPr>
              <a:t> now </a:t>
            </a:r>
            <a:r>
              <a:rPr lang="en-US" sz="2000" dirty="0" err="1" smtClean="0">
                <a:solidFill>
                  <a:srgbClr val="003366"/>
                </a:solidFill>
              </a:rPr>
              <a:t>Isolde</a:t>
            </a:r>
            <a:r>
              <a:rPr lang="en-US" sz="2000" dirty="0" smtClean="0">
                <a:solidFill>
                  <a:srgbClr val="003366"/>
                </a:solidFill>
              </a:rPr>
              <a:t> and </a:t>
            </a:r>
            <a:r>
              <a:rPr lang="en-US" sz="2000" dirty="0" err="1" smtClean="0">
                <a:solidFill>
                  <a:srgbClr val="003366"/>
                </a:solidFill>
              </a:rPr>
              <a:t>ReX-Isolde</a:t>
            </a:r>
            <a:endParaRPr lang="en-US" sz="2000" dirty="0" smtClean="0">
              <a:solidFill>
                <a:srgbClr val="003366"/>
              </a:solidFill>
            </a:endParaRPr>
          </a:p>
          <a:p>
            <a:pPr>
              <a:buClr>
                <a:srgbClr val="800000"/>
              </a:buClr>
              <a:buSzPct val="134000"/>
              <a:buFont typeface="Wingdings" charset="2"/>
              <a:buChar char="§"/>
            </a:pPr>
            <a:r>
              <a:rPr lang="en-US" sz="2000" dirty="0" smtClean="0">
                <a:solidFill>
                  <a:srgbClr val="003366"/>
                </a:solidFill>
              </a:rPr>
              <a:t> approved HI-</a:t>
            </a:r>
            <a:r>
              <a:rPr lang="en-US" sz="2000" dirty="0" err="1" smtClean="0">
                <a:solidFill>
                  <a:srgbClr val="003366"/>
                </a:solidFill>
              </a:rPr>
              <a:t>Isolde</a:t>
            </a:r>
            <a:endParaRPr lang="en-US" sz="2000" dirty="0" smtClean="0">
              <a:solidFill>
                <a:srgbClr val="003366"/>
              </a:solidFill>
            </a:endParaRPr>
          </a:p>
          <a:p>
            <a:pPr>
              <a:buClr>
                <a:srgbClr val="800000"/>
              </a:buClr>
              <a:buSzPct val="134000"/>
            </a:pPr>
            <a:endParaRPr lang="en-US" sz="2000" dirty="0" smtClean="0">
              <a:solidFill>
                <a:srgbClr val="003366"/>
              </a:solidFill>
            </a:endParaRPr>
          </a:p>
          <a:p>
            <a:pPr>
              <a:buNone/>
            </a:pPr>
            <a:r>
              <a:rPr lang="en-US" sz="2400" b="1" dirty="0" smtClean="0">
                <a:solidFill>
                  <a:srgbClr val="003366"/>
                </a:solidFill>
              </a:rPr>
              <a:t>non- accelerator experiments</a:t>
            </a:r>
          </a:p>
          <a:p>
            <a:pPr>
              <a:buClr>
                <a:srgbClr val="800000"/>
              </a:buClr>
              <a:buSzPct val="150000"/>
              <a:buFont typeface="Wingdings" charset="2"/>
              <a:buChar char="§"/>
            </a:pPr>
            <a:r>
              <a:rPr lang="en-US" sz="2000" dirty="0" smtClean="0">
                <a:solidFill>
                  <a:srgbClr val="003366"/>
                </a:solidFill>
              </a:rPr>
              <a:t>CAST – search for </a:t>
            </a:r>
            <a:r>
              <a:rPr lang="en-US" sz="2000" dirty="0" err="1" smtClean="0">
                <a:solidFill>
                  <a:srgbClr val="003366"/>
                </a:solidFill>
              </a:rPr>
              <a:t>axions</a:t>
            </a:r>
            <a:r>
              <a:rPr lang="en-US" sz="2000" dirty="0" smtClean="0">
                <a:solidFill>
                  <a:srgbClr val="003366"/>
                </a:solidFill>
              </a:rPr>
              <a:t> from </a:t>
            </a:r>
          </a:p>
          <a:p>
            <a:pPr>
              <a:buClr>
                <a:srgbClr val="800000"/>
              </a:buClr>
              <a:buSzPct val="150000"/>
            </a:pPr>
            <a:r>
              <a:rPr lang="en-US" sz="2000" dirty="0" smtClean="0">
                <a:solidFill>
                  <a:srgbClr val="003366"/>
                </a:solidFill>
              </a:rPr>
              <a:t>   the Sun, approved by 2011, </a:t>
            </a:r>
          </a:p>
          <a:p>
            <a:pPr>
              <a:buClr>
                <a:srgbClr val="800000"/>
              </a:buClr>
              <a:buSzPct val="150000"/>
            </a:pPr>
            <a:r>
              <a:rPr lang="en-US" sz="2000" dirty="0" smtClean="0">
                <a:solidFill>
                  <a:srgbClr val="003366"/>
                </a:solidFill>
              </a:rPr>
              <a:t>   proposal for next generation</a:t>
            </a:r>
          </a:p>
          <a:p>
            <a:pPr>
              <a:buClr>
                <a:srgbClr val="800000"/>
              </a:buClr>
              <a:buSzPct val="143000"/>
              <a:buFont typeface="Wingdings" charset="2"/>
              <a:buChar char="§"/>
            </a:pPr>
            <a:r>
              <a:rPr lang="en-US" sz="2000" dirty="0" smtClean="0">
                <a:solidFill>
                  <a:srgbClr val="003366"/>
                </a:solidFill>
              </a:rPr>
              <a:t>OSQUAR –restarted in 2010,</a:t>
            </a:r>
          </a:p>
          <a:p>
            <a:pPr>
              <a:buClr>
                <a:srgbClr val="800000"/>
              </a:buClr>
              <a:buSzPct val="143000"/>
            </a:pPr>
            <a:r>
              <a:rPr lang="en-US" sz="2000" dirty="0" smtClean="0">
                <a:solidFill>
                  <a:srgbClr val="003366"/>
                </a:solidFill>
              </a:rPr>
              <a:t>   plans for few years data taking</a:t>
            </a:r>
          </a:p>
          <a:p>
            <a:pPr>
              <a:buClr>
                <a:srgbClr val="800000"/>
              </a:buClr>
              <a:buSzPct val="134000"/>
            </a:pPr>
            <a:endParaRPr lang="en-US" sz="2400" dirty="0" smtClean="0">
              <a:solidFill>
                <a:srgbClr val="003366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rgbClr val="003366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rot="5400000">
            <a:off x="1525756" y="3583156"/>
            <a:ext cx="624488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528CB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Frame 8"/>
          <p:cNvSpPr/>
          <p:nvPr/>
        </p:nvSpPr>
        <p:spPr bwMode="auto">
          <a:xfrm>
            <a:off x="-228600" y="533400"/>
            <a:ext cx="5029201" cy="3429000"/>
          </a:xfrm>
          <a:prstGeom prst="fram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Frame 9"/>
          <p:cNvSpPr/>
          <p:nvPr/>
        </p:nvSpPr>
        <p:spPr bwMode="auto">
          <a:xfrm>
            <a:off x="533400" y="5410200"/>
            <a:ext cx="1466850" cy="609600"/>
          </a:xfrm>
          <a:prstGeom prst="fram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Frame 10"/>
          <p:cNvSpPr/>
          <p:nvPr/>
        </p:nvSpPr>
        <p:spPr bwMode="auto">
          <a:xfrm>
            <a:off x="5029200" y="4953000"/>
            <a:ext cx="914400" cy="457200"/>
          </a:xfrm>
          <a:prstGeom prst="fram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0263"/>
            <a:ext cx="9144000" cy="602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 plans with CLOUD</a:t>
            </a:r>
            <a:endParaRPr lang="en-US" dirty="0"/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7504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CAST experiment @ CERN </a:t>
            </a:r>
            <a:br>
              <a:rPr lang="en-US" b="1" dirty="0" smtClean="0">
                <a:solidFill>
                  <a:srgbClr val="1F497D"/>
                </a:solidFill>
              </a:rPr>
            </a:br>
            <a:r>
              <a:rPr lang="en-US" sz="2400" b="1" dirty="0" smtClean="0">
                <a:solidFill>
                  <a:srgbClr val="1F497D"/>
                </a:solidFill>
              </a:rPr>
              <a:t> using LHC prototype magnet</a:t>
            </a:r>
            <a:endParaRPr lang="en-US" sz="2400" b="1" dirty="0">
              <a:solidFill>
                <a:srgbClr val="1F497D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42" y="1385392"/>
            <a:ext cx="8363272" cy="290892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Axions</a:t>
            </a:r>
            <a:r>
              <a:rPr lang="en-US" sz="2000" dirty="0" smtClean="0"/>
              <a:t>: hypothetical particle solving the strong-CP problem of QCD</a:t>
            </a:r>
          </a:p>
          <a:p>
            <a:r>
              <a:rPr lang="en-US" sz="2000" dirty="0" smtClean="0"/>
              <a:t>Very well motivated candidate for the Dark Matter</a:t>
            </a:r>
          </a:p>
          <a:p>
            <a:r>
              <a:rPr lang="en-US" sz="2000" dirty="0" smtClean="0"/>
              <a:t>Produced copiously in the Sun</a:t>
            </a:r>
          </a:p>
          <a:p>
            <a:r>
              <a:rPr lang="en-US" sz="2000" i="1" dirty="0" smtClean="0"/>
              <a:t>Axion helioscope concept </a:t>
            </a:r>
            <a:r>
              <a:rPr lang="en-US" sz="2000" dirty="0" smtClean="0"/>
              <a:t>(Sikivie, 83)</a:t>
            </a:r>
          </a:p>
          <a:p>
            <a:pPr lvl="1"/>
            <a:r>
              <a:rPr lang="en-US" sz="1800" dirty="0" smtClean="0"/>
              <a:t>Axions convert back into photons in a strong transverse B field</a:t>
            </a:r>
            <a:endParaRPr lang="en-US" sz="1400" dirty="0" smtClean="0"/>
          </a:p>
          <a:p>
            <a:r>
              <a:rPr lang="en-US" sz="2000" dirty="0" smtClean="0"/>
              <a:t>CAST is the most powerful implementation of an axion helioscope</a:t>
            </a:r>
          </a:p>
          <a:p>
            <a:pPr lvl="1"/>
            <a:r>
              <a:rPr lang="en-US" sz="1600" dirty="0" smtClean="0"/>
              <a:t>CAST phase II: inserting gas (</a:t>
            </a:r>
            <a:r>
              <a:rPr lang="en-US" sz="1600" baseline="30000" dirty="0" smtClean="0"/>
              <a:t>4</a:t>
            </a:r>
            <a:r>
              <a:rPr lang="en-US" sz="1600" dirty="0" smtClean="0"/>
              <a:t>He, 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He) inside the magnet bores to gain sensitivity to high axion masses</a:t>
            </a:r>
            <a:endParaRPr lang="en-US" sz="1600" dirty="0"/>
          </a:p>
        </p:txBody>
      </p:sp>
      <p:pic>
        <p:nvPicPr>
          <p:cNvPr id="4" name="Picture 3" descr="EMagnet4"/>
          <p:cNvPicPr>
            <a:picLocks noChangeAspect="1" noChangeArrowheads="1"/>
          </p:cNvPicPr>
          <p:nvPr/>
        </p:nvPicPr>
        <p:blipFill>
          <a:blip r:embed="rId2" cstate="print"/>
          <a:srcRect l="3244" r="2438"/>
          <a:stretch>
            <a:fillRect/>
          </a:stretch>
        </p:blipFill>
        <p:spPr bwMode="auto">
          <a:xfrm>
            <a:off x="2267743" y="4193704"/>
            <a:ext cx="5713455" cy="2664296"/>
          </a:xfrm>
          <a:prstGeom prst="rect">
            <a:avLst/>
          </a:prstGeom>
          <a:noFill/>
          <a:ln w="57150" cmpd="thickThin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AutoShape 4"/>
          <p:cNvSpPr>
            <a:spLocks/>
          </p:cNvSpPr>
          <p:nvPr/>
        </p:nvSpPr>
        <p:spPr bwMode="auto">
          <a:xfrm>
            <a:off x="7452323" y="4265712"/>
            <a:ext cx="1351334" cy="648072"/>
          </a:xfrm>
          <a:prstGeom prst="borderCallout2">
            <a:avLst>
              <a:gd name="adj1" fmla="val 126568"/>
              <a:gd name="adj2" fmla="val 51650"/>
              <a:gd name="adj3" fmla="val 170494"/>
              <a:gd name="adj4" fmla="val 52455"/>
              <a:gd name="adj5" fmla="val 199751"/>
              <a:gd name="adj6" fmla="val 16483"/>
            </a:avLst>
          </a:prstGeom>
          <a:solidFill>
            <a:srgbClr val="FFCC00"/>
          </a:solidFill>
          <a:ln w="2857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ctr"/>
            <a:r>
              <a:rPr lang="en-GB" sz="1200" dirty="0" smtClean="0">
                <a:solidFill>
                  <a:srgbClr val="000000"/>
                </a:solidFill>
              </a:rPr>
              <a:t>X-ray detectors</a:t>
            </a:r>
          </a:p>
          <a:p>
            <a:pPr algn="ctr"/>
            <a:r>
              <a:rPr lang="en-GB" sz="1200" dirty="0" smtClean="0">
                <a:solidFill>
                  <a:srgbClr val="000000"/>
                </a:solidFill>
              </a:rPr>
              <a:t>(</a:t>
            </a:r>
            <a:r>
              <a:rPr lang="es-ES" sz="1200" dirty="0" smtClean="0">
                <a:solidFill>
                  <a:srgbClr val="000000"/>
                </a:solidFill>
              </a:rPr>
              <a:t>+ </a:t>
            </a:r>
            <a:r>
              <a:rPr lang="en-GB" sz="1200" dirty="0" smtClean="0">
                <a:solidFill>
                  <a:srgbClr val="000000"/>
                </a:solidFill>
              </a:rPr>
              <a:t>x-ray focusing optics)</a:t>
            </a:r>
          </a:p>
        </p:txBody>
      </p:sp>
      <p:sp>
        <p:nvSpPr>
          <p:cNvPr id="8" name="AutoShape 6"/>
          <p:cNvSpPr>
            <a:spLocks/>
          </p:cNvSpPr>
          <p:nvPr/>
        </p:nvSpPr>
        <p:spPr bwMode="auto">
          <a:xfrm>
            <a:off x="395536" y="5417840"/>
            <a:ext cx="1581150" cy="504056"/>
          </a:xfrm>
          <a:prstGeom prst="borderCallout2">
            <a:avLst>
              <a:gd name="adj1" fmla="val 15894"/>
              <a:gd name="adj2" fmla="val 104819"/>
              <a:gd name="adj3" fmla="val 15894"/>
              <a:gd name="adj4" fmla="val 132329"/>
              <a:gd name="adj5" fmla="val -48999"/>
              <a:gd name="adj6" fmla="val 235889"/>
            </a:avLst>
          </a:prstGeom>
          <a:solidFill>
            <a:srgbClr val="FFCC00"/>
          </a:solidFill>
          <a:ln w="2857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ctr"/>
            <a:r>
              <a:rPr lang="en-GB" sz="1200" dirty="0" smtClean="0">
                <a:solidFill>
                  <a:srgbClr val="000000"/>
                </a:solidFill>
              </a:rPr>
              <a:t>LHC test magnet </a:t>
            </a:r>
          </a:p>
          <a:p>
            <a:pPr algn="ctr"/>
            <a:r>
              <a:rPr lang="en-GB" sz="1200" dirty="0" smtClean="0">
                <a:solidFill>
                  <a:srgbClr val="000000"/>
                </a:solidFill>
              </a:rPr>
              <a:t>9 T, 10 m</a:t>
            </a:r>
          </a:p>
        </p:txBody>
      </p:sp>
      <p:sp>
        <p:nvSpPr>
          <p:cNvPr id="9" name="AutoShape 6"/>
          <p:cNvSpPr>
            <a:spLocks/>
          </p:cNvSpPr>
          <p:nvPr/>
        </p:nvSpPr>
        <p:spPr bwMode="auto">
          <a:xfrm>
            <a:off x="395536" y="6065912"/>
            <a:ext cx="1581150" cy="648072"/>
          </a:xfrm>
          <a:prstGeom prst="borderCallout2">
            <a:avLst>
              <a:gd name="adj1" fmla="val 15894"/>
              <a:gd name="adj2" fmla="val 104819"/>
              <a:gd name="adj3" fmla="val 15894"/>
              <a:gd name="adj4" fmla="val 132329"/>
              <a:gd name="adj5" fmla="val -59648"/>
              <a:gd name="adj6" fmla="val 246255"/>
            </a:avLst>
          </a:prstGeom>
          <a:solidFill>
            <a:srgbClr val="FFCC00"/>
          </a:solidFill>
          <a:ln w="2857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ctr"/>
            <a:r>
              <a:rPr lang="en-GB" sz="1200" dirty="0" smtClean="0">
                <a:solidFill>
                  <a:srgbClr val="000000"/>
                </a:solidFill>
              </a:rPr>
              <a:t>Platform to track the Sun (</a:t>
            </a:r>
            <a:r>
              <a:rPr lang="en-US" sz="1200" dirty="0" smtClean="0"/>
              <a:t>±8°V ±40°H)</a:t>
            </a:r>
          </a:p>
          <a:p>
            <a:pPr algn="ctr"/>
            <a:r>
              <a:rPr lang="en-GB" sz="1200" dirty="0" smtClean="0">
                <a:solidFill>
                  <a:srgbClr val="000000"/>
                </a:solidFill>
              </a:rPr>
              <a:t>3 h/day)</a:t>
            </a:r>
          </a:p>
        </p:txBody>
      </p:sp>
      <p:sp>
        <p:nvSpPr>
          <p:cNvPr id="10" name="AutoShape 6"/>
          <p:cNvSpPr>
            <a:spLocks/>
          </p:cNvSpPr>
          <p:nvPr/>
        </p:nvSpPr>
        <p:spPr bwMode="auto">
          <a:xfrm>
            <a:off x="395536" y="4553744"/>
            <a:ext cx="1581150" cy="288032"/>
          </a:xfrm>
          <a:prstGeom prst="borderCallout2">
            <a:avLst>
              <a:gd name="adj1" fmla="val 15894"/>
              <a:gd name="adj2" fmla="val 104819"/>
              <a:gd name="adj3" fmla="val 12471"/>
              <a:gd name="adj4" fmla="val 119781"/>
              <a:gd name="adj5" fmla="val 147385"/>
              <a:gd name="adj6" fmla="val 131683"/>
            </a:avLst>
          </a:prstGeom>
          <a:solidFill>
            <a:srgbClr val="FFCC00"/>
          </a:solidFill>
          <a:ln w="2857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ctr"/>
            <a:r>
              <a:rPr lang="en-GB" sz="1200" dirty="0" smtClean="0">
                <a:solidFill>
                  <a:srgbClr val="000000"/>
                </a:solidFill>
              </a:rPr>
              <a:t>X-ray detectors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/>
          <a:srcRect l="21094" t="18750" r="21875" b="21875"/>
          <a:stretch>
            <a:fillRect/>
          </a:stretch>
        </p:blipFill>
        <p:spPr bwMode="auto">
          <a:xfrm>
            <a:off x="7452322" y="2105472"/>
            <a:ext cx="1276648" cy="10803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2400" y="43934"/>
            <a:ext cx="3715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</a:rPr>
              <a:t>non accelerator experiment</a:t>
            </a:r>
            <a:endParaRPr lang="en-US" sz="2400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110754"/>
            <a:ext cx="3672408" cy="264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476" y="1398786"/>
            <a:ext cx="4476564" cy="429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Latest CAST results: first </a:t>
            </a:r>
            <a:r>
              <a:rPr lang="en-US" baseline="30000" dirty="0" smtClean="0">
                <a:solidFill>
                  <a:srgbClr val="1F497D"/>
                </a:solidFill>
              </a:rPr>
              <a:t>3</a:t>
            </a:r>
            <a:r>
              <a:rPr lang="en-US" dirty="0" smtClean="0">
                <a:solidFill>
                  <a:srgbClr val="1F497D"/>
                </a:solidFill>
              </a:rPr>
              <a:t>He data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148064" y="3775050"/>
            <a:ext cx="3426346" cy="2376264"/>
          </a:xfrm>
        </p:spPr>
        <p:txBody>
          <a:bodyPr>
            <a:normAutofit fontScale="92500"/>
          </a:bodyPr>
          <a:lstStyle/>
          <a:p>
            <a:r>
              <a:rPr lang="en-US" sz="1800" dirty="0" smtClean="0"/>
              <a:t>Results from first 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He (2008) data (red line).</a:t>
            </a:r>
          </a:p>
          <a:p>
            <a:r>
              <a:rPr lang="en-US" sz="1800" dirty="0" smtClean="0"/>
              <a:t>Masses 0.39 – 0.65 </a:t>
            </a:r>
            <a:r>
              <a:rPr lang="en-US" sz="1800" dirty="0" err="1" smtClean="0"/>
              <a:t>eV</a:t>
            </a:r>
            <a:r>
              <a:rPr lang="en-US" sz="1800" dirty="0" smtClean="0"/>
              <a:t> excluded down to 2-2.5 x 10</a:t>
            </a:r>
            <a:r>
              <a:rPr lang="en-US" sz="1800" baseline="30000" dirty="0" smtClean="0"/>
              <a:t>-10</a:t>
            </a:r>
            <a:r>
              <a:rPr lang="en-US" sz="1800" dirty="0" smtClean="0"/>
              <a:t> GeV</a:t>
            </a:r>
            <a:r>
              <a:rPr lang="en-US" sz="1800" baseline="30000" dirty="0" smtClean="0"/>
              <a:t>-1</a:t>
            </a:r>
          </a:p>
          <a:p>
            <a:r>
              <a:rPr lang="en-US" sz="1800" dirty="0" smtClean="0"/>
              <a:t>Touching KSVZ benchmark models for the first time</a:t>
            </a:r>
          </a:p>
          <a:p>
            <a:r>
              <a:rPr lang="en-US" sz="1800" dirty="0" smtClean="0"/>
              <a:t>He3 data up to 1.15 </a:t>
            </a:r>
            <a:r>
              <a:rPr lang="en-US" sz="1800" dirty="0" err="1" smtClean="0"/>
              <a:t>eV</a:t>
            </a:r>
            <a:r>
              <a:rPr lang="en-US" sz="1800" dirty="0" smtClean="0"/>
              <a:t> taken, being analyzed.</a:t>
            </a:r>
          </a:p>
          <a:p>
            <a:endParaRPr lang="en-US" sz="1800" dirty="0"/>
          </a:p>
        </p:txBody>
      </p:sp>
      <p:sp>
        <p:nvSpPr>
          <p:cNvPr id="6" name="5 Rectángulo"/>
          <p:cNvSpPr/>
          <p:nvPr/>
        </p:nvSpPr>
        <p:spPr>
          <a:xfrm>
            <a:off x="3635902" y="2837991"/>
            <a:ext cx="431800" cy="7207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7" name="6 Conector recto de flecha"/>
          <p:cNvCxnSpPr/>
          <p:nvPr/>
        </p:nvCxnSpPr>
        <p:spPr>
          <a:xfrm flipV="1">
            <a:off x="4067696" y="3054970"/>
            <a:ext cx="1656432" cy="71686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Esquina doblada"/>
          <p:cNvSpPr/>
          <p:nvPr/>
        </p:nvSpPr>
        <p:spPr>
          <a:xfrm>
            <a:off x="827584" y="5791274"/>
            <a:ext cx="4176464" cy="576064"/>
          </a:xfrm>
          <a:prstGeom prst="foldedCorner">
            <a:avLst>
              <a:gd name="adj" fmla="val 2660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ES" sz="1400" dirty="0" err="1" smtClean="0"/>
              <a:t>Preprint</a:t>
            </a:r>
            <a:r>
              <a:rPr lang="es-ES" sz="1400" dirty="0" smtClean="0"/>
              <a:t> </a:t>
            </a:r>
            <a:r>
              <a:rPr lang="es-ES" sz="1400" dirty="0" err="1" smtClean="0"/>
              <a:t>just</a:t>
            </a:r>
            <a:r>
              <a:rPr lang="es-ES" sz="1400" dirty="0" smtClean="0"/>
              <a:t> </a:t>
            </a:r>
            <a:r>
              <a:rPr lang="es-ES" sz="1400" dirty="0" err="1" smtClean="0"/>
              <a:t>released</a:t>
            </a:r>
            <a:r>
              <a:rPr lang="es-ES" sz="1400" dirty="0" smtClean="0"/>
              <a:t>:</a:t>
            </a:r>
          </a:p>
          <a:p>
            <a:r>
              <a:rPr lang="es-ES" sz="1400" dirty="0" smtClean="0"/>
              <a:t>S. </a:t>
            </a:r>
            <a:r>
              <a:rPr lang="es-ES" sz="1400" dirty="0" err="1" smtClean="0"/>
              <a:t>Aune</a:t>
            </a:r>
            <a:r>
              <a:rPr lang="es-ES" sz="1400" dirty="0" smtClean="0"/>
              <a:t> et al. (CAST </a:t>
            </a:r>
            <a:r>
              <a:rPr lang="es-ES" sz="1400" dirty="0" err="1" smtClean="0"/>
              <a:t>collaboration</a:t>
            </a:r>
            <a:r>
              <a:rPr lang="es-ES" sz="1400" dirty="0" smtClean="0"/>
              <a:t>) arXiv:1106.3919v1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196752"/>
            <a:ext cx="5184576" cy="338437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Feasibility study ongoing for a completely new setup.</a:t>
            </a:r>
          </a:p>
          <a:p>
            <a:r>
              <a:rPr lang="en-US" sz="2000" b="1" dirty="0" smtClean="0"/>
              <a:t>Goal</a:t>
            </a:r>
            <a:r>
              <a:rPr lang="en-US" sz="2000" dirty="0" smtClean="0"/>
              <a:t>: 1-1.5 orders of magnitude in sensitivity to 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i="1" baseline="-25000" dirty="0" smtClean="0">
                <a:latin typeface="Symbol" pitchFamily="18" charset="2"/>
                <a:cs typeface="Times New Roman" pitchFamily="18" charset="0"/>
              </a:rPr>
              <a:t>g</a:t>
            </a:r>
            <a:r>
              <a:rPr lang="en-US" sz="2000" dirty="0" smtClean="0"/>
              <a:t>  better than CAST</a:t>
            </a:r>
          </a:p>
          <a:p>
            <a:r>
              <a:rPr lang="en-US" sz="2000" dirty="0" smtClean="0"/>
              <a:t>First feasibility results and sensitivity prospects recently published: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160113"/>
            <a:ext cx="5616624" cy="191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9" y="1063781"/>
            <a:ext cx="3011339" cy="29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Esquina doblada"/>
          <p:cNvSpPr/>
          <p:nvPr/>
        </p:nvSpPr>
        <p:spPr>
          <a:xfrm>
            <a:off x="2699794" y="3356992"/>
            <a:ext cx="3168352" cy="504056"/>
          </a:xfrm>
          <a:prstGeom prst="foldedCorner">
            <a:avLst>
              <a:gd name="adj" fmla="val 2660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ES" sz="1400" dirty="0" smtClean="0"/>
              <a:t>I G Irastorza et al.</a:t>
            </a:r>
            <a:r>
              <a:rPr lang="es-ES" sz="1400" i="1" dirty="0" smtClean="0"/>
              <a:t>, JCAP 1106:013,2011 (arxiv:1103.5334)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09600" y="12766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New Generation Axion Helioscope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AutoShape 6"/>
          <p:cNvSpPr>
            <a:spLocks/>
          </p:cNvSpPr>
          <p:nvPr/>
        </p:nvSpPr>
        <p:spPr bwMode="auto">
          <a:xfrm>
            <a:off x="323528" y="3728065"/>
            <a:ext cx="1728192" cy="936104"/>
          </a:xfrm>
          <a:prstGeom prst="borderCallout2">
            <a:avLst>
              <a:gd name="adj1" fmla="val 43847"/>
              <a:gd name="adj2" fmla="val 105910"/>
              <a:gd name="adj3" fmla="val 45178"/>
              <a:gd name="adj4" fmla="val 131238"/>
              <a:gd name="adj5" fmla="val 70697"/>
              <a:gd name="adj6" fmla="val 133970"/>
            </a:avLst>
          </a:prstGeom>
          <a:solidFill>
            <a:srgbClr val="FFCC00"/>
          </a:solidFill>
          <a:ln w="2857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ctr"/>
            <a:r>
              <a:rPr lang="en-US" sz="1400" dirty="0" smtClean="0"/>
              <a:t>New larger </a:t>
            </a:r>
            <a:r>
              <a:rPr lang="en-US" sz="1400" b="1" dirty="0" err="1" smtClean="0"/>
              <a:t>toroidal</a:t>
            </a:r>
            <a:r>
              <a:rPr lang="en-US" sz="1400" dirty="0" smtClean="0"/>
              <a:t> magnet – </a:t>
            </a:r>
          </a:p>
          <a:p>
            <a:pPr algn="ctr"/>
            <a:r>
              <a:rPr lang="en-US" sz="1400" dirty="0" smtClean="0"/>
              <a:t>specifically built for axion physics</a:t>
            </a:r>
            <a:endParaRPr lang="en-GB" sz="1400" dirty="0" smtClean="0">
              <a:solidFill>
                <a:srgbClr val="000000"/>
              </a:solidFill>
            </a:endParaRPr>
          </a:p>
        </p:txBody>
      </p:sp>
      <p:sp>
        <p:nvSpPr>
          <p:cNvPr id="11" name="AutoShape 6"/>
          <p:cNvSpPr>
            <a:spLocks/>
          </p:cNvSpPr>
          <p:nvPr/>
        </p:nvSpPr>
        <p:spPr bwMode="auto">
          <a:xfrm>
            <a:off x="323528" y="5805264"/>
            <a:ext cx="1581150" cy="648072"/>
          </a:xfrm>
          <a:prstGeom prst="borderCallout2">
            <a:avLst>
              <a:gd name="adj1" fmla="val 70469"/>
              <a:gd name="adj2" fmla="val 104274"/>
              <a:gd name="adj3" fmla="val 69138"/>
              <a:gd name="adj4" fmla="val 111597"/>
              <a:gd name="adj5" fmla="val 6907"/>
              <a:gd name="adj6" fmla="val 144231"/>
            </a:avLst>
          </a:prstGeom>
          <a:solidFill>
            <a:srgbClr val="FFCC00"/>
          </a:solidFill>
          <a:ln w="2857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ctr"/>
            <a:r>
              <a:rPr lang="en-US" sz="1200" dirty="0" smtClean="0"/>
              <a:t>Each conversion bore (between coils) about 0.5-1 m diameter</a:t>
            </a:r>
            <a:endParaRPr lang="en-GB" sz="1200" dirty="0" smtClean="0">
              <a:solidFill>
                <a:srgbClr val="000000"/>
              </a:solidFill>
            </a:endParaRPr>
          </a:p>
        </p:txBody>
      </p:sp>
      <p:sp>
        <p:nvSpPr>
          <p:cNvPr id="13" name="AutoShape 4"/>
          <p:cNvSpPr>
            <a:spLocks/>
          </p:cNvSpPr>
          <p:nvPr/>
        </p:nvSpPr>
        <p:spPr bwMode="auto">
          <a:xfrm>
            <a:off x="7452320" y="5096217"/>
            <a:ext cx="1495350" cy="1224136"/>
          </a:xfrm>
          <a:prstGeom prst="borderCallout2">
            <a:avLst>
              <a:gd name="adj1" fmla="val 2835"/>
              <a:gd name="adj2" fmla="val -379"/>
              <a:gd name="adj3" fmla="val -2097"/>
              <a:gd name="adj4" fmla="val -5849"/>
              <a:gd name="adj5" fmla="val -6489"/>
              <a:gd name="adj6" fmla="val -24075"/>
            </a:avLst>
          </a:prstGeom>
          <a:solidFill>
            <a:srgbClr val="FFCC00"/>
          </a:solidFill>
          <a:ln w="28575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ctr"/>
            <a:r>
              <a:rPr lang="es-ES" sz="1200" dirty="0" smtClean="0">
                <a:solidFill>
                  <a:srgbClr val="000000"/>
                </a:solidFill>
              </a:rPr>
              <a:t>All bores </a:t>
            </a:r>
            <a:r>
              <a:rPr lang="es-ES" sz="1200" dirty="0" err="1" smtClean="0">
                <a:solidFill>
                  <a:srgbClr val="000000"/>
                </a:solidFill>
              </a:rPr>
              <a:t>equiped</a:t>
            </a:r>
            <a:r>
              <a:rPr lang="es-ES" sz="1200" dirty="0" smtClean="0">
                <a:solidFill>
                  <a:srgbClr val="000000"/>
                </a:solidFill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</a:rPr>
              <a:t>with</a:t>
            </a:r>
            <a:r>
              <a:rPr lang="es-ES" sz="1200" dirty="0" smtClean="0">
                <a:solidFill>
                  <a:srgbClr val="000000"/>
                </a:solidFill>
              </a:rPr>
              <a:t> x-</a:t>
            </a:r>
            <a:r>
              <a:rPr lang="es-ES" sz="1200" dirty="0" err="1" smtClean="0">
                <a:solidFill>
                  <a:srgbClr val="000000"/>
                </a:solidFill>
              </a:rPr>
              <a:t>ray</a:t>
            </a:r>
            <a:r>
              <a:rPr lang="es-ES" sz="1200" dirty="0" smtClean="0">
                <a:solidFill>
                  <a:srgbClr val="000000"/>
                </a:solidFill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</a:rPr>
              <a:t>focusing</a:t>
            </a:r>
            <a:r>
              <a:rPr lang="es-ES" sz="1200" dirty="0" smtClean="0">
                <a:solidFill>
                  <a:srgbClr val="000000"/>
                </a:solidFill>
              </a:rPr>
              <a:t> and </a:t>
            </a:r>
            <a:r>
              <a:rPr lang="es-ES" sz="1200" dirty="0" err="1" smtClean="0">
                <a:solidFill>
                  <a:srgbClr val="000000"/>
                </a:solidFill>
              </a:rPr>
              <a:t>low</a:t>
            </a:r>
            <a:r>
              <a:rPr lang="es-ES" sz="1200" dirty="0" smtClean="0">
                <a:solidFill>
                  <a:srgbClr val="000000"/>
                </a:solidFill>
              </a:rPr>
              <a:t> b </a:t>
            </a:r>
            <a:r>
              <a:rPr lang="es-ES" sz="1200" dirty="0" err="1" smtClean="0">
                <a:solidFill>
                  <a:srgbClr val="000000"/>
                </a:solidFill>
              </a:rPr>
              <a:t>detectors</a:t>
            </a:r>
            <a:r>
              <a:rPr lang="es-ES" sz="1200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s-ES" sz="1200" dirty="0" smtClean="0">
                <a:solidFill>
                  <a:srgbClr val="000000"/>
                </a:solidFill>
              </a:rPr>
              <a:t>- </a:t>
            </a:r>
          </a:p>
          <a:p>
            <a:pPr algn="ctr"/>
            <a:r>
              <a:rPr lang="es-ES" sz="1200" dirty="0" err="1" smtClean="0">
                <a:solidFill>
                  <a:srgbClr val="000000"/>
                </a:solidFill>
              </a:rPr>
              <a:t>Fully</a:t>
            </a:r>
            <a:r>
              <a:rPr lang="es-ES" sz="1200" dirty="0" smtClean="0">
                <a:solidFill>
                  <a:srgbClr val="000000"/>
                </a:solidFill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</a:rPr>
              <a:t>exploiting</a:t>
            </a:r>
            <a:r>
              <a:rPr lang="es-ES" sz="1200" dirty="0" smtClean="0">
                <a:solidFill>
                  <a:srgbClr val="000000"/>
                </a:solidFill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</a:rPr>
              <a:t>innovations</a:t>
            </a:r>
            <a:r>
              <a:rPr lang="es-ES" sz="1200" dirty="0" smtClean="0">
                <a:solidFill>
                  <a:srgbClr val="000000"/>
                </a:solidFill>
              </a:rPr>
              <a:t> of CAST</a:t>
            </a:r>
            <a:endParaRPr lang="en-GB" sz="1200" dirty="0" smtClean="0">
              <a:solidFill>
                <a:srgbClr val="000000"/>
              </a:solidFill>
            </a:endParaRPr>
          </a:p>
          <a:p>
            <a:pPr algn="ctr"/>
            <a:endParaRPr lang="es-ES" sz="1200" dirty="0" smtClean="0">
              <a:solidFill>
                <a:srgbClr val="000000"/>
              </a:solidFill>
            </a:endParaRPr>
          </a:p>
        </p:txBody>
      </p:sp>
      <p:cxnSp>
        <p:nvCxnSpPr>
          <p:cNvPr id="15" name="14 Conector recto de flecha"/>
          <p:cNvCxnSpPr/>
          <p:nvPr/>
        </p:nvCxnSpPr>
        <p:spPr>
          <a:xfrm>
            <a:off x="3563890" y="2431933"/>
            <a:ext cx="2520280" cy="4930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2987824" y="6104341"/>
            <a:ext cx="3096344" cy="276999"/>
          </a:xfrm>
          <a:prstGeom prst="rect">
            <a:avLst/>
          </a:prstGeom>
          <a:ln>
            <a:headEnd/>
            <a:tailEnd type="triangl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sz="1200" dirty="0" smtClean="0"/>
              <a:t>Conceptual </a:t>
            </a:r>
            <a:r>
              <a:rPr lang="es-ES" sz="1200" dirty="0" err="1" smtClean="0"/>
              <a:t>view</a:t>
            </a:r>
            <a:r>
              <a:rPr lang="es-ES" sz="1200" dirty="0" smtClean="0"/>
              <a:t> of the NGAH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" y="6492887"/>
            <a:ext cx="2133600" cy="365125"/>
          </a:xfrm>
        </p:spPr>
        <p:txBody>
          <a:bodyPr/>
          <a:lstStyle/>
          <a:p>
            <a:pPr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C2D908-47F1-334F-998E-7A27858AE77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-20000" contrast="26000"/>
          </a:blip>
          <a:stretch>
            <a:fillRect/>
          </a:stretch>
        </p:blipFill>
        <p:spPr>
          <a:xfrm>
            <a:off x="6" y="44450"/>
            <a:ext cx="9149689" cy="6356350"/>
          </a:xfrm>
          <a:prstGeom prst="rect">
            <a:avLst/>
          </a:prstGeom>
        </p:spPr>
      </p:pic>
      <p:sp>
        <p:nvSpPr>
          <p:cNvPr id="7" name="Right Triangle 6"/>
          <p:cNvSpPr/>
          <p:nvPr/>
        </p:nvSpPr>
        <p:spPr bwMode="auto">
          <a:xfrm>
            <a:off x="6172200" y="2209800"/>
            <a:ext cx="1447800" cy="1447800"/>
          </a:xfrm>
          <a:prstGeom prst="rtTriangle">
            <a:avLst/>
          </a:prstGeom>
          <a:solidFill>
            <a:srgbClr val="FFA984">
              <a:alpha val="9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8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6" y="1447800"/>
            <a:ext cx="1980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extracted protons </a:t>
            </a:r>
          </a:p>
          <a:p>
            <a:pPr>
              <a:buFont typeface="Wingdings" charset="2"/>
              <a:buChar char="à"/>
            </a:pPr>
            <a:r>
              <a:rPr lang="en-US" dirty="0" smtClean="0">
                <a:sym typeface="Wingdings"/>
              </a:rPr>
              <a:t>production of</a:t>
            </a:r>
          </a:p>
          <a:p>
            <a:r>
              <a:rPr lang="en-US" dirty="0" smtClean="0">
                <a:sym typeface="Wingdings"/>
              </a:rPr>
              <a:t>   secondary beams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" y="5304472"/>
            <a:ext cx="52631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secondary  beams</a:t>
            </a:r>
          </a:p>
          <a:p>
            <a:r>
              <a:rPr lang="en-US" dirty="0" smtClean="0"/>
              <a:t>           </a:t>
            </a:r>
            <a:r>
              <a:rPr lang="en-US" sz="3200" b="1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3200" b="1" dirty="0" smtClean="0">
                <a:solidFill>
                  <a:srgbClr val="FF0000"/>
                </a:solidFill>
                <a:sym typeface="Wingdings"/>
              </a:rPr>
              <a:t> studies of  </a:t>
            </a: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 nucleon structure </a:t>
            </a:r>
          </a:p>
          <a:p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                                                   ion collisions</a:t>
            </a:r>
          </a:p>
          <a:p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                                                   rare K </a:t>
            </a:r>
            <a:r>
              <a:rPr lang="en-US" sz="2000" b="1" dirty="0" err="1" smtClean="0">
                <a:solidFill>
                  <a:srgbClr val="FF0000"/>
                </a:solidFill>
                <a:sym typeface="Wingdings"/>
              </a:rPr>
              <a:t>decyas</a:t>
            </a: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 </a:t>
            </a:r>
          </a:p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2"/>
            <a:ext cx="9149689" cy="442119"/>
          </a:xfrm>
          <a:prstGeom prst="rect">
            <a:avLst/>
          </a:prstGeom>
          <a:solidFill>
            <a:srgbClr val="CCB547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and finally the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r>
              <a:rPr lang="en-US" sz="2400" b="1" dirty="0" smtClean="0">
                <a:solidFill>
                  <a:srgbClr val="000090"/>
                </a:solidFill>
              </a:rPr>
              <a:t>highest energies: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2129" y="2858869"/>
            <a:ext cx="734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</a:t>
            </a:r>
          </a:p>
          <a:p>
            <a:r>
              <a:rPr lang="en-US" dirty="0" smtClean="0"/>
              <a:t>Area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609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n>
                  <a:solidFill>
                    <a:srgbClr val="000090"/>
                  </a:solidFill>
                </a:ln>
                <a:solidFill>
                  <a:srgbClr val="26669E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Compass – SPS – </a:t>
            </a:r>
            <a:r>
              <a:rPr lang="en-US" sz="3111" dirty="0" err="1" smtClean="0">
                <a:ln>
                  <a:solidFill>
                    <a:srgbClr val="000090"/>
                  </a:solidFill>
                </a:ln>
                <a:solidFill>
                  <a:srgbClr val="26669E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muon</a:t>
            </a:r>
            <a:r>
              <a:rPr lang="en-US" sz="3111" dirty="0" smtClean="0">
                <a:ln>
                  <a:solidFill>
                    <a:srgbClr val="000090"/>
                  </a:solidFill>
                </a:ln>
                <a:solidFill>
                  <a:srgbClr val="26669E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and </a:t>
            </a:r>
            <a:r>
              <a:rPr lang="en-US" sz="3111" dirty="0" err="1" smtClean="0">
                <a:ln>
                  <a:solidFill>
                    <a:srgbClr val="000090"/>
                  </a:solidFill>
                </a:ln>
                <a:solidFill>
                  <a:srgbClr val="26669E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hadron</a:t>
            </a:r>
            <a:r>
              <a:rPr lang="en-US" sz="3111" dirty="0" smtClean="0">
                <a:ln>
                  <a:solidFill>
                    <a:srgbClr val="000090"/>
                  </a:solidFill>
                </a:ln>
                <a:solidFill>
                  <a:srgbClr val="26669E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beams</a:t>
            </a:r>
            <a:endParaRPr lang="en-US" sz="3111" dirty="0">
              <a:ln>
                <a:solidFill>
                  <a:srgbClr val="000090"/>
                </a:solidFill>
              </a:ln>
              <a:solidFill>
                <a:srgbClr val="26669E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</p:txBody>
      </p:sp>
      <p:sp>
        <p:nvSpPr>
          <p:cNvPr id="13312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8686800" cy="6019800"/>
          </a:xfrm>
        </p:spPr>
        <p:txBody>
          <a:bodyPr/>
          <a:lstStyle/>
          <a:p>
            <a:r>
              <a:rPr lang="en-US" sz="2400" dirty="0" err="1" smtClean="0"/>
              <a:t>hadron</a:t>
            </a:r>
            <a:r>
              <a:rPr lang="en-US" sz="2400" dirty="0" smtClean="0"/>
              <a:t> structure physics tries: </a:t>
            </a:r>
          </a:p>
          <a:p>
            <a:pPr lvl="1"/>
            <a:r>
              <a:rPr lang="en-US" sz="2000" dirty="0" smtClean="0"/>
              <a:t>to understand the phenomenology resulting from QCD</a:t>
            </a:r>
          </a:p>
          <a:p>
            <a:pPr lvl="1"/>
            <a:r>
              <a:rPr lang="en-US" sz="2000" dirty="0" smtClean="0"/>
              <a:t>provide input for searches for New Physics</a:t>
            </a:r>
          </a:p>
          <a:p>
            <a:r>
              <a:rPr lang="en-US" sz="2400" dirty="0" smtClean="0"/>
              <a:t>improvements in precision and </a:t>
            </a:r>
          </a:p>
          <a:p>
            <a:pPr>
              <a:buNone/>
            </a:pPr>
            <a:r>
              <a:rPr lang="en-US" sz="2400" dirty="0" smtClean="0"/>
              <a:t>     kinematic coverage for </a:t>
            </a:r>
            <a:r>
              <a:rPr lang="en-US" sz="2400" dirty="0" err="1" smtClean="0"/>
              <a:t>parton</a:t>
            </a:r>
            <a:r>
              <a:rPr lang="en-US" sz="2400" dirty="0" smtClean="0"/>
              <a:t> </a:t>
            </a:r>
          </a:p>
          <a:p>
            <a:pPr>
              <a:buNone/>
            </a:pPr>
            <a:r>
              <a:rPr lang="en-US" sz="2400" dirty="0" smtClean="0"/>
              <a:t>     distributions is still needed</a:t>
            </a:r>
          </a:p>
          <a:p>
            <a:pPr lvl="1"/>
            <a:r>
              <a:rPr lang="en-US" sz="2000" dirty="0" smtClean="0"/>
              <a:t>COMPASS</a:t>
            </a:r>
          </a:p>
          <a:p>
            <a:pPr lvl="1">
              <a:buNone/>
            </a:pPr>
            <a:r>
              <a:rPr lang="en-US" sz="2000" dirty="0" smtClean="0"/>
              <a:t>  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results on gluon polarization</a:t>
            </a:r>
          </a:p>
          <a:p>
            <a:pPr lvl="1">
              <a:buNone/>
            </a:pPr>
            <a:r>
              <a:rPr lang="en-US" sz="2000" dirty="0" smtClean="0">
                <a:sym typeface="Wingdings"/>
              </a:rPr>
              <a:t>  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err="1" smtClean="0">
                <a:sym typeface="Wingdings"/>
              </a:rPr>
              <a:t>hadron</a:t>
            </a:r>
            <a:r>
              <a:rPr lang="en-US" sz="2000" dirty="0" smtClean="0">
                <a:sym typeface="Wingdings"/>
              </a:rPr>
              <a:t> spectroscopy</a:t>
            </a:r>
            <a:endParaRPr lang="en-US" sz="2000" dirty="0" smtClean="0"/>
          </a:p>
          <a:p>
            <a:pPr lvl="1">
              <a:buNone/>
            </a:pPr>
            <a:r>
              <a:rPr lang="en-US" sz="2000" dirty="0" smtClean="0"/>
              <a:t>  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/>
              <a:t> short, medium and long term plans:</a:t>
            </a:r>
          </a:p>
          <a:p>
            <a:pPr lvl="2"/>
            <a:r>
              <a:rPr lang="en-US" sz="1800" dirty="0" smtClean="0"/>
              <a:t> spin structure,  </a:t>
            </a:r>
          </a:p>
          <a:p>
            <a:pPr lvl="2"/>
            <a:r>
              <a:rPr lang="en-US" sz="1800" dirty="0" smtClean="0"/>
              <a:t> GPD, </a:t>
            </a:r>
          </a:p>
          <a:p>
            <a:pPr lvl="2"/>
            <a:r>
              <a:rPr lang="en-US" sz="1800" dirty="0" smtClean="0"/>
              <a:t> D-Y on pol. nucleon</a:t>
            </a:r>
          </a:p>
          <a:p>
            <a:pPr lvl="2"/>
            <a:r>
              <a:rPr lang="en-US" sz="1800" dirty="0" smtClean="0"/>
              <a:t> exotic states, </a:t>
            </a:r>
          </a:p>
          <a:p>
            <a:pPr lvl="2"/>
            <a:r>
              <a:rPr lang="en-US" sz="1800" dirty="0" smtClean="0"/>
              <a:t> central production</a:t>
            </a:r>
          </a:p>
          <a:p>
            <a:pPr lvl="2"/>
            <a:endParaRPr lang="en-US" sz="1800" dirty="0" smtClean="0"/>
          </a:p>
          <a:p>
            <a:pPr lvl="1">
              <a:buFont typeface="Wingdings" charset="2"/>
              <a:buNone/>
            </a:pPr>
            <a:endParaRPr lang="en-US" dirty="0" smtClean="0"/>
          </a:p>
        </p:txBody>
      </p:sp>
      <p:pic>
        <p:nvPicPr>
          <p:cNvPr id="133124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785356"/>
            <a:ext cx="4191000" cy="5072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6" name="Footer Placeholder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FNAL, 17/08/2011</a:t>
            </a:r>
            <a:endParaRPr lang="de-DE" dirty="0" smtClean="0">
              <a:solidFill>
                <a:schemeClr val="tx1"/>
              </a:solidFill>
            </a:endParaRPr>
          </a:p>
        </p:txBody>
      </p:sp>
      <p:sp>
        <p:nvSpPr>
          <p:cNvPr id="133127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F3B28FF-49A0-4D44-9417-D831D723471D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>
          <a:xfrm>
            <a:off x="5994400" y="914412"/>
            <a:ext cx="3149600" cy="4525963"/>
          </a:xfrm>
        </p:spPr>
        <p:txBody>
          <a:bodyPr/>
          <a:lstStyle/>
          <a:p>
            <a:r>
              <a:rPr lang="en-US" sz="2000" dirty="0" err="1" smtClean="0"/>
              <a:t>Hadronic</a:t>
            </a:r>
            <a:r>
              <a:rPr lang="en-US" sz="2000" dirty="0" smtClean="0"/>
              <a:t> matter</a:t>
            </a:r>
          </a:p>
          <a:p>
            <a:r>
              <a:rPr lang="en-US" sz="2000" dirty="0" err="1" smtClean="0">
                <a:sym typeface="Wingdings" charset="2"/>
              </a:rPr>
              <a:t></a:t>
            </a:r>
            <a:r>
              <a:rPr lang="en-US" sz="2000" dirty="0" smtClean="0">
                <a:sym typeface="Wingdings" charset="2"/>
              </a:rPr>
              <a:t> </a:t>
            </a:r>
            <a:r>
              <a:rPr lang="en-US" sz="2000" dirty="0" err="1" smtClean="0">
                <a:sym typeface="Wingdings" charset="2"/>
              </a:rPr>
              <a:t>deconfinement</a:t>
            </a:r>
            <a:endParaRPr lang="en-US" sz="2000" dirty="0" smtClean="0">
              <a:sym typeface="Wingdings" charset="2"/>
            </a:endParaRPr>
          </a:p>
          <a:p>
            <a:r>
              <a:rPr lang="en-US" sz="1800" dirty="0" smtClean="0">
                <a:sym typeface="Wingdings" charset="2"/>
              </a:rPr>
              <a:t>search for critical point, understanding of phase transition</a:t>
            </a:r>
          </a:p>
          <a:p>
            <a:pPr>
              <a:buFont typeface="Wingdings" charset="2"/>
              <a:buNone/>
            </a:pPr>
            <a:r>
              <a:rPr lang="en-US" sz="1800" dirty="0" smtClean="0">
                <a:sym typeface="Wingdings" charset="2"/>
              </a:rPr>
              <a:t>SPS gives an unique possibility for a scan in energy and atomic number of projectile and </a:t>
            </a:r>
            <a:r>
              <a:rPr lang="en-US" sz="1800" dirty="0" err="1" smtClean="0">
                <a:sym typeface="Wingdings" charset="2"/>
              </a:rPr>
              <a:t>targe</a:t>
            </a:r>
            <a:r>
              <a:rPr lang="en-US" sz="1800" dirty="0" smtClean="0">
                <a:sym typeface="Wingdings" charset="2"/>
              </a:rPr>
              <a:t>  </a:t>
            </a:r>
          </a:p>
          <a:p>
            <a:pPr>
              <a:buFont typeface="Wingdings" charset="2"/>
              <a:buNone/>
            </a:pPr>
            <a:r>
              <a:rPr lang="en-US" sz="1600" dirty="0" smtClean="0">
                <a:sym typeface="Wingdings" charset="2"/>
              </a:rPr>
              <a:t> light secondary ions in parallel with </a:t>
            </a:r>
            <a:r>
              <a:rPr lang="en-US" sz="1600" dirty="0" err="1" smtClean="0">
                <a:sym typeface="Wingdings" charset="2"/>
              </a:rPr>
              <a:t>Pb</a:t>
            </a:r>
            <a:r>
              <a:rPr lang="en-US" sz="1600" dirty="0" smtClean="0">
                <a:sym typeface="Wingdings" charset="2"/>
              </a:rPr>
              <a:t> for LHC, primary argon (?) </a:t>
            </a:r>
            <a:endParaRPr lang="en-US" sz="1600" dirty="0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10400" y="6492887"/>
            <a:ext cx="2133600" cy="365125"/>
          </a:xfrm>
          <a:noFill/>
        </p:spPr>
        <p:txBody>
          <a:bodyPr/>
          <a:lstStyle/>
          <a:p>
            <a:fld id="{F98FD0E8-79C2-554B-A7C2-28032CEAEBE5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6" name="TextBox 5"/>
          <p:cNvSpPr txBox="1"/>
          <p:nvPr/>
        </p:nvSpPr>
        <p:spPr>
          <a:xfrm>
            <a:off x="2362201" y="12"/>
            <a:ext cx="6781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 smtClean="0">
                <a:ln>
                  <a:solidFill>
                    <a:srgbClr val="000090"/>
                  </a:solidFill>
                </a:ln>
                <a:solidFill>
                  <a:srgbClr val="26669E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j-lt"/>
              </a:rPr>
              <a:t>NA61 - SPS </a:t>
            </a:r>
            <a:r>
              <a:rPr lang="en-US" sz="3600" dirty="0">
                <a:ln>
                  <a:solidFill>
                    <a:srgbClr val="000090"/>
                  </a:solidFill>
                </a:ln>
                <a:solidFill>
                  <a:srgbClr val="26669E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j-lt"/>
              </a:rPr>
              <a:t>(light) ion program</a:t>
            </a:r>
            <a:endParaRPr lang="en-US" sz="3600" dirty="0">
              <a:solidFill>
                <a:srgbClr val="26669E"/>
              </a:solidFill>
              <a:effectLst>
                <a:outerShdw blurRad="50800" dist="38100" dir="2700000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13210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265612"/>
            <a:ext cx="8305800" cy="2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3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9950"/>
            <a:ext cx="56388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4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0" y="6569087"/>
            <a:ext cx="2133600" cy="365125"/>
          </a:xfrm>
          <a:noFill/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FNAL, 17/08/2011</a:t>
            </a:r>
            <a:endParaRPr lang="de-DE" dirty="0" smtClean="0">
              <a:solidFill>
                <a:schemeClr val="tx1"/>
              </a:solidFill>
            </a:endParaRPr>
          </a:p>
          <a:p>
            <a:endParaRPr lang="de-DE" dirty="0" smtClean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6324600"/>
            <a:ext cx="751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taking data for </a:t>
            </a:r>
            <a:r>
              <a:rPr lang="en-US" dirty="0" err="1" smtClean="0"/>
              <a:t>hadro</a:t>
            </a:r>
            <a:r>
              <a:rPr lang="en-US" dirty="0" smtClean="0"/>
              <a:t>-production on T2K target and </a:t>
            </a:r>
            <a:r>
              <a:rPr lang="en-US" dirty="0" err="1" smtClean="0"/>
              <a:t>pA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dirty="0" err="1" smtClean="0"/>
              <a:t>A</a:t>
            </a:r>
            <a:r>
              <a:rPr lang="en-US" dirty="0" smtClean="0"/>
              <a:t> for cosmic rays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685800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ln w="12700" cap="flat" cmpd="sng" algn="ctr">
                  <a:solidFill>
                    <a:srgbClr val="00009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26669E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NA62 - SPS - looking for new physics</a:t>
            </a:r>
            <a:endParaRPr lang="en-US" sz="3600" dirty="0">
              <a:solidFill>
                <a:srgbClr val="26669E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</p:txBody>
      </p:sp>
      <p:sp>
        <p:nvSpPr>
          <p:cNvPr id="131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10400" y="6492887"/>
            <a:ext cx="2133600" cy="365125"/>
          </a:xfrm>
          <a:noFill/>
        </p:spPr>
        <p:txBody>
          <a:bodyPr/>
          <a:lstStyle/>
          <a:p>
            <a:fld id="{90821D04-F830-FE44-A2D1-2E5A9EA1CE6C}" type="slidenum">
              <a:rPr lang="en-US" smtClean="0"/>
              <a:pPr/>
              <a:t>37</a:t>
            </a:fld>
            <a:endParaRPr lang="en-US" smtClean="0"/>
          </a:p>
        </p:txBody>
      </p:sp>
      <p:pic>
        <p:nvPicPr>
          <p:cNvPr id="13107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6" y="471169"/>
            <a:ext cx="8458199" cy="582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8" name="Footer Placeholder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FNAL, 17/08/2011</a:t>
            </a:r>
            <a:endParaRPr lang="de-DE" dirty="0" smtClean="0">
              <a:solidFill>
                <a:schemeClr val="tx1"/>
              </a:solidFill>
            </a:endParaRPr>
          </a:p>
          <a:p>
            <a:endParaRPr lang="de-DE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1159" y="6324600"/>
            <a:ext cx="517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 in construction phase, technical run 2012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33400"/>
            <a:ext cx="1681494" cy="1952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B62FA-F144-4D2B-90E7-7D6479AEAA2D}" type="slidenum">
              <a:rPr lang="it-IT" altLang="en-US"/>
              <a:pPr>
                <a:defRPr/>
              </a:pPr>
              <a:t>38</a:t>
            </a:fld>
            <a:endParaRPr lang="it-IT" alt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7725544" cy="720080"/>
          </a:xfrm>
        </p:spPr>
        <p:txBody>
          <a:bodyPr/>
          <a:lstStyle/>
          <a:p>
            <a:pPr algn="ctr" eaLnBrk="1" hangingPunct="1"/>
            <a:r>
              <a:rPr lang="it-IT" sz="3200" b="1" dirty="0" smtClean="0"/>
              <a:t>Kinematic Selection: Cuts on M</a:t>
            </a:r>
            <a:r>
              <a:rPr lang="it-IT" sz="3200" b="1" baseline="30000" dirty="0" smtClean="0"/>
              <a:t>2</a:t>
            </a:r>
            <a:r>
              <a:rPr lang="it-IT" sz="3200" b="1" baseline="-25000" dirty="0" smtClean="0"/>
              <a:t>miss </a:t>
            </a:r>
            <a:r>
              <a:rPr lang="it-IT" sz="3200" b="1" dirty="0" smtClean="0"/>
              <a:t> </a:t>
            </a:r>
            <a:endParaRPr lang="it-IT" sz="3200" b="1" baseline="-25000" dirty="0" smtClean="0">
              <a:latin typeface="Symbol" pitchFamily="18" charset="2"/>
            </a:endParaRPr>
          </a:p>
        </p:txBody>
      </p:sp>
      <p:pic>
        <p:nvPicPr>
          <p:cNvPr id="13317" name="Immagine 9" descr="mmiss_pinunu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4506913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Immagine 10" descr="mmiss_pip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633" y="980728"/>
            <a:ext cx="4140367" cy="2808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Immagine 11" descr="mmiss_munu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17032"/>
            <a:ext cx="4139952" cy="2807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Immagine 12" descr="mmiss_pipipi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501008"/>
            <a:ext cx="4283968" cy="290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CasellaDiTesto 13"/>
          <p:cNvSpPr txBox="1">
            <a:spLocks noChangeArrowheads="1"/>
          </p:cNvSpPr>
          <p:nvPr/>
        </p:nvSpPr>
        <p:spPr bwMode="auto">
          <a:xfrm>
            <a:off x="2916238" y="1125538"/>
            <a:ext cx="10080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b="0" dirty="0">
                <a:latin typeface="Symbol" pitchFamily="18" charset="2"/>
              </a:rPr>
              <a:t>p</a:t>
            </a:r>
            <a:r>
              <a:rPr lang="it-IT" sz="2800" b="0" baseline="30000" dirty="0">
                <a:latin typeface="Symbol" pitchFamily="18" charset="2"/>
              </a:rPr>
              <a:t>+</a:t>
            </a:r>
            <a:r>
              <a:rPr lang="it-IT" sz="2800" b="0" dirty="0">
                <a:latin typeface="Symbol" pitchFamily="18" charset="2"/>
              </a:rPr>
              <a:t>nn</a:t>
            </a:r>
            <a:endParaRPr lang="it-IT" sz="2800" b="0" baseline="30000" dirty="0">
              <a:latin typeface="Symbol" pitchFamily="18" charset="2"/>
            </a:endParaRPr>
          </a:p>
        </p:txBody>
      </p:sp>
      <p:sp>
        <p:nvSpPr>
          <p:cNvPr id="13322" name="CasellaDiTesto 14"/>
          <p:cNvSpPr txBox="1">
            <a:spLocks noChangeArrowheads="1"/>
          </p:cNvSpPr>
          <p:nvPr/>
        </p:nvSpPr>
        <p:spPr bwMode="auto">
          <a:xfrm>
            <a:off x="7452320" y="1772816"/>
            <a:ext cx="8318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b="0" dirty="0">
                <a:latin typeface="Symbol" pitchFamily="18" charset="2"/>
              </a:rPr>
              <a:t>p</a:t>
            </a:r>
            <a:r>
              <a:rPr lang="it-IT" sz="2800" b="0" baseline="30000" dirty="0">
                <a:latin typeface="Symbol" pitchFamily="18" charset="2"/>
              </a:rPr>
              <a:t>+</a:t>
            </a:r>
            <a:r>
              <a:rPr lang="it-IT" sz="2800" b="0" dirty="0">
                <a:latin typeface="Symbol" pitchFamily="18" charset="2"/>
              </a:rPr>
              <a:t>p</a:t>
            </a:r>
            <a:r>
              <a:rPr lang="it-IT" sz="2800" b="0" baseline="30000" dirty="0">
                <a:latin typeface="Symbol" pitchFamily="18" charset="2"/>
              </a:rPr>
              <a:t>0</a:t>
            </a:r>
          </a:p>
        </p:txBody>
      </p:sp>
      <p:sp>
        <p:nvSpPr>
          <p:cNvPr id="13323" name="Rettangolo 15"/>
          <p:cNvSpPr>
            <a:spLocks noChangeArrowheads="1"/>
          </p:cNvSpPr>
          <p:nvPr/>
        </p:nvSpPr>
        <p:spPr bwMode="auto">
          <a:xfrm>
            <a:off x="3132138" y="4076700"/>
            <a:ext cx="769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0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it-IT" sz="2800" b="0" baseline="30000" dirty="0">
                <a:solidFill>
                  <a:srgbClr val="000000"/>
                </a:solidFill>
                <a:latin typeface="Symbol" pitchFamily="18" charset="2"/>
              </a:rPr>
              <a:t>+ </a:t>
            </a:r>
            <a:r>
              <a:rPr lang="it-IT" sz="2800" b="0" dirty="0">
                <a:solidFill>
                  <a:srgbClr val="000000"/>
                </a:solidFill>
                <a:latin typeface="Symbol" pitchFamily="18" charset="2"/>
              </a:rPr>
              <a:t>n</a:t>
            </a:r>
            <a:endParaRPr lang="it-IT" dirty="0"/>
          </a:p>
        </p:txBody>
      </p:sp>
      <p:sp>
        <p:nvSpPr>
          <p:cNvPr id="13324" name="CasellaDiTesto 16"/>
          <p:cNvSpPr txBox="1">
            <a:spLocks noChangeArrowheads="1"/>
          </p:cNvSpPr>
          <p:nvPr/>
        </p:nvSpPr>
        <p:spPr bwMode="auto">
          <a:xfrm>
            <a:off x="5868144" y="4005064"/>
            <a:ext cx="1223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b="0" dirty="0">
                <a:latin typeface="Symbol" pitchFamily="18" charset="2"/>
              </a:rPr>
              <a:t>p</a:t>
            </a:r>
            <a:r>
              <a:rPr lang="it-IT" sz="2800" b="0" baseline="30000" dirty="0">
                <a:latin typeface="Symbol" pitchFamily="18" charset="2"/>
              </a:rPr>
              <a:t>+</a:t>
            </a:r>
            <a:r>
              <a:rPr lang="it-IT" sz="2800" b="0" dirty="0">
                <a:latin typeface="Symbol" pitchFamily="18" charset="2"/>
              </a:rPr>
              <a:t>p</a:t>
            </a:r>
            <a:r>
              <a:rPr lang="it-IT" sz="2800" b="0" baseline="30000" dirty="0">
                <a:latin typeface="Symbol" pitchFamily="18" charset="2"/>
              </a:rPr>
              <a:t>+</a:t>
            </a:r>
            <a:r>
              <a:rPr lang="it-IT" sz="2800" b="0" dirty="0">
                <a:latin typeface="Symbol" pitchFamily="18" charset="2"/>
              </a:rPr>
              <a:t>p</a:t>
            </a:r>
            <a:r>
              <a:rPr lang="it-IT" sz="2800" b="0" baseline="30000" dirty="0">
                <a:latin typeface="Symbol" pitchFamily="18" charset="2"/>
              </a:rPr>
              <a:t>-</a:t>
            </a:r>
          </a:p>
        </p:txBody>
      </p:sp>
      <p:sp>
        <p:nvSpPr>
          <p:cNvPr id="13325" name="CasellaDiTesto 17"/>
          <p:cNvSpPr txBox="1">
            <a:spLocks noChangeArrowheads="1"/>
          </p:cNvSpPr>
          <p:nvPr/>
        </p:nvSpPr>
        <p:spPr bwMode="auto">
          <a:xfrm>
            <a:off x="1547664" y="1772816"/>
            <a:ext cx="479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0" dirty="0">
                <a:solidFill>
                  <a:srgbClr val="FF0000"/>
                </a:solidFill>
              </a:rPr>
              <a:t>R2</a:t>
            </a:r>
          </a:p>
        </p:txBody>
      </p:sp>
      <p:sp>
        <p:nvSpPr>
          <p:cNvPr id="13326" name="CasellaDiTesto 19"/>
          <p:cNvSpPr txBox="1">
            <a:spLocks noChangeArrowheads="1"/>
          </p:cNvSpPr>
          <p:nvPr/>
        </p:nvSpPr>
        <p:spPr bwMode="auto">
          <a:xfrm>
            <a:off x="755576" y="1772816"/>
            <a:ext cx="479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0" dirty="0">
                <a:solidFill>
                  <a:srgbClr val="FF0000"/>
                </a:solidFill>
              </a:rPr>
              <a:t>R1</a:t>
            </a:r>
          </a:p>
        </p:txBody>
      </p:sp>
      <p:sp>
        <p:nvSpPr>
          <p:cNvPr id="22" name="Segnaposto data 2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it-IT" altLang="en-US" dirty="0"/>
          </a:p>
        </p:txBody>
      </p:sp>
      <p:cxnSp>
        <p:nvCxnSpPr>
          <p:cNvPr id="13328" name="Connettore 1 18"/>
          <p:cNvCxnSpPr>
            <a:cxnSpLocks noChangeShapeType="1"/>
          </p:cNvCxnSpPr>
          <p:nvPr/>
        </p:nvCxnSpPr>
        <p:spPr bwMode="auto">
          <a:xfrm>
            <a:off x="3492500" y="1303338"/>
            <a:ext cx="2159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19" name="Picture 2" descr="na62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  <p:pic>
        <p:nvPicPr>
          <p:cNvPr id="17" name="Picture 5" descr="MissMas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64241" y="836712"/>
            <a:ext cx="5720809" cy="387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4241" y="4528939"/>
            <a:ext cx="5626100" cy="215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19" descr="mmiss_reso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852936"/>
            <a:ext cx="4644008" cy="314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en-US" sz="2400" dirty="0" smtClean="0"/>
              <a:t>Kinematic rejection 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2400" dirty="0" smtClean="0"/>
              <a:t>Charged particle rejection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2400" dirty="0" smtClean="0"/>
              <a:t>Photon rejection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2400" dirty="0" smtClean="0">
                <a:latin typeface="Symbol" pitchFamily="18" charset="2"/>
              </a:rPr>
              <a:t>p</a:t>
            </a:r>
            <a:r>
              <a:rPr lang="en-US" sz="2400" dirty="0" smtClean="0"/>
              <a:t>/</a:t>
            </a:r>
            <a:r>
              <a:rPr lang="en-US" sz="2400" dirty="0" smtClean="0">
                <a:latin typeface="Symbol" pitchFamily="18" charset="2"/>
              </a:rPr>
              <a:t>m</a:t>
            </a:r>
            <a:r>
              <a:rPr lang="en-US" sz="2400" dirty="0" smtClean="0"/>
              <a:t> separation and </a:t>
            </a:r>
            <a:r>
              <a:rPr lang="en-US" sz="2400" dirty="0" smtClean="0">
                <a:latin typeface="Symbol" pitchFamily="18" charset="2"/>
              </a:rPr>
              <a:t>m</a:t>
            </a:r>
            <a:r>
              <a:rPr lang="en-US" sz="2400" dirty="0" smtClean="0"/>
              <a:t> suppression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3/4/2012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NA62@SPSC105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FBCC-6807-4576-9969-BFDF957774E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Preparation for the </a:t>
            </a:r>
            <a:r>
              <a:rPr lang="en-US" i="1" dirty="0" smtClean="0"/>
              <a:t>K</a:t>
            </a:r>
            <a:r>
              <a:rPr lang="en-US" i="1" baseline="30000" dirty="0" smtClean="0"/>
              <a:t>+</a:t>
            </a:r>
            <a:r>
              <a:rPr lang="en-US" i="1" dirty="0" smtClean="0"/>
              <a:t>→ </a:t>
            </a:r>
            <a:r>
              <a:rPr lang="en-US" i="1" dirty="0" err="1" smtClean="0">
                <a:latin typeface="Symbol" pitchFamily="18" charset="2"/>
              </a:rPr>
              <a:t>p</a:t>
            </a:r>
            <a:r>
              <a:rPr lang="en-US" i="1" baseline="30000" dirty="0" err="1" smtClean="0">
                <a:latin typeface="Symbol" pitchFamily="18" charset="2"/>
              </a:rPr>
              <a:t>+</a:t>
            </a:r>
            <a:r>
              <a:rPr lang="en-US" i="1" dirty="0" err="1" smtClean="0">
                <a:latin typeface="Symbol" pitchFamily="18" charset="2"/>
              </a:rPr>
              <a:t>nn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/>
              <a:t>Analysis  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547664" y="5733256"/>
            <a:ext cx="2736304" cy="504056"/>
          </a:xfrm>
          <a:prstGeom prst="rect">
            <a:avLst/>
          </a:prstGeom>
        </p:spPr>
        <p:txBody>
          <a:bodyPr vert="horz" lIns="45720" tIns="0" rIns="4572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Missing Mass Resolution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3861048"/>
            <a:ext cx="39052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Theme: Maintain a good </a:t>
            </a:r>
          </a:p>
          <a:p>
            <a:r>
              <a:rPr lang="en-US" dirty="0" smtClean="0"/>
              <a:t>signal/background ratio</a:t>
            </a:r>
          </a:p>
          <a:p>
            <a:r>
              <a:rPr lang="en-US" dirty="0" smtClean="0"/>
              <a:t>preserving the signal acceptance</a:t>
            </a:r>
          </a:p>
          <a:p>
            <a:r>
              <a:rPr lang="en-US" dirty="0" smtClean="0"/>
              <a:t>as much as possible 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444208" y="332656"/>
            <a:ext cx="2880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2" descr="na62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7150"/>
            <a:ext cx="8620124" cy="762000"/>
          </a:xfrm>
        </p:spPr>
        <p:txBody>
          <a:bodyPr/>
          <a:lstStyle/>
          <a:p>
            <a:r>
              <a:rPr lang="en-US" sz="3600" b="1" dirty="0" smtClean="0"/>
              <a:t>NON-LHC EXPERIMENTS @ CERN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6" y="1447800"/>
            <a:ext cx="4343399" cy="5029200"/>
          </a:xfrm>
        </p:spPr>
        <p:txBody>
          <a:bodyPr/>
          <a:lstStyle/>
          <a:p>
            <a:r>
              <a:rPr lang="en-US" sz="2400" dirty="0" smtClean="0"/>
              <a:t>NA48</a:t>
            </a:r>
            <a:r>
              <a:rPr lang="en-US" sz="2400" dirty="0" smtClean="0">
                <a:sym typeface="Wingdings"/>
              </a:rPr>
              <a:t>NA62 -</a:t>
            </a:r>
            <a:r>
              <a:rPr lang="en-US" sz="2000" dirty="0" smtClean="0">
                <a:sym typeface="Wingdings"/>
              </a:rPr>
              <a:t> CP violation in K-sector, rare K decays  </a:t>
            </a:r>
          </a:p>
          <a:p>
            <a:pPr>
              <a:buNone/>
            </a:pPr>
            <a:r>
              <a:rPr lang="en-US" sz="2000" dirty="0" smtClean="0">
                <a:sym typeface="Wingdings"/>
              </a:rPr>
              <a:t>    next step </a:t>
            </a:r>
            <a:r>
              <a:rPr lang="en-US" sz="2000" dirty="0" err="1" smtClean="0">
                <a:sym typeface="Wingdings"/>
              </a:rPr>
              <a:t>K</a:t>
            </a:r>
            <a:r>
              <a:rPr lang="en-US" sz="2000" dirty="0" err="1" smtClean="0">
                <a:latin typeface="Symbol" charset="2"/>
                <a:cs typeface="Symbol" charset="2"/>
                <a:sym typeface="Wingdings"/>
              </a:rPr>
              <a:t>pnn</a:t>
            </a:r>
            <a:r>
              <a:rPr lang="en-US" sz="2000" dirty="0" smtClean="0">
                <a:latin typeface="Symbol" charset="2"/>
                <a:cs typeface="Symbol" charset="2"/>
                <a:sym typeface="Wingdings"/>
              </a:rPr>
              <a:t>, </a:t>
            </a:r>
            <a:r>
              <a:rPr lang="en-US" sz="2000" dirty="0" smtClean="0">
                <a:sym typeface="Wingdings"/>
              </a:rPr>
              <a:t>detector construction, technical run - 2012</a:t>
            </a:r>
            <a:endParaRPr lang="en-US" sz="2000" dirty="0" smtClean="0">
              <a:cs typeface="Symbol" charset="2"/>
              <a:sym typeface="Wingdings"/>
            </a:endParaRPr>
          </a:p>
          <a:p>
            <a:r>
              <a:rPr lang="en-US" sz="2400" dirty="0" smtClean="0">
                <a:cs typeface="Symbol" charset="2"/>
                <a:sym typeface="Wingdings"/>
              </a:rPr>
              <a:t>NA49NA61 -</a:t>
            </a:r>
            <a:r>
              <a:rPr lang="en-US" sz="2000" dirty="0" smtClean="0">
                <a:cs typeface="Symbol" charset="2"/>
                <a:sym typeface="Wingdings"/>
              </a:rPr>
              <a:t> heavy ions (analysis), now: data for neutrino production and cosmic ray shower simulation, pp - approved until 2011, </a:t>
            </a:r>
            <a:r>
              <a:rPr lang="en-US" sz="2000" dirty="0" smtClean="0">
                <a:latin typeface="+mj-lt"/>
                <a:cs typeface="Symbol" charset="2"/>
                <a:sym typeface="Wingdings"/>
              </a:rPr>
              <a:t> secondary</a:t>
            </a:r>
            <a:r>
              <a:rPr lang="en-US" sz="2000" dirty="0" smtClean="0">
                <a:cs typeface="Symbol" charset="2"/>
                <a:sym typeface="Wingdings"/>
              </a:rPr>
              <a:t> ion beams in 2011-2012, primary </a:t>
            </a:r>
            <a:r>
              <a:rPr lang="en-US" sz="2000" dirty="0" err="1" smtClean="0">
                <a:cs typeface="Symbol" charset="2"/>
                <a:sym typeface="Wingdings"/>
              </a:rPr>
              <a:t>Ar</a:t>
            </a:r>
            <a:r>
              <a:rPr lang="en-US" sz="2000" dirty="0" smtClean="0">
                <a:cs typeface="Symbol" charset="2"/>
                <a:sym typeface="Wingdings"/>
              </a:rPr>
              <a:t> beam</a:t>
            </a:r>
          </a:p>
          <a:p>
            <a:r>
              <a:rPr lang="en-US" sz="2400" dirty="0" smtClean="0">
                <a:cs typeface="Symbol" charset="2"/>
                <a:sym typeface="Wingdings"/>
              </a:rPr>
              <a:t>NA63 – </a:t>
            </a:r>
            <a:r>
              <a:rPr lang="en-US" sz="2000" dirty="0" smtClean="0">
                <a:cs typeface="Symbol" charset="2"/>
                <a:sym typeface="Wingdings"/>
              </a:rPr>
              <a:t>strong field QED in crystals, </a:t>
            </a:r>
            <a:r>
              <a:rPr lang="en-US" sz="2000" dirty="0" err="1" smtClean="0">
                <a:cs typeface="Symbol" charset="2"/>
                <a:sym typeface="Wingdings"/>
              </a:rPr>
              <a:t>bremsstrahlung</a:t>
            </a:r>
            <a:r>
              <a:rPr lang="en-US" sz="2000" dirty="0" smtClean="0">
                <a:cs typeface="Symbol" charset="2"/>
                <a:sym typeface="Wingdings"/>
              </a:rPr>
              <a:t> with heavy ions in 2010</a:t>
            </a:r>
            <a:r>
              <a:rPr lang="en-US" sz="2400" dirty="0" smtClean="0">
                <a:cs typeface="Symbol" charset="2"/>
                <a:sym typeface="Wingdings"/>
              </a:rPr>
              <a:t> </a:t>
            </a:r>
            <a:r>
              <a:rPr lang="en-US" dirty="0" smtClean="0">
                <a:cs typeface="Symbol" charset="2"/>
                <a:sym typeface="Wingdings"/>
              </a:rPr>
              <a:t>  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  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1E5993-D8A6-CF4E-B317-0D91F23A28A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43406" y="1369398"/>
            <a:ext cx="484176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800000"/>
              </a:buClr>
              <a:buSzPct val="108000"/>
              <a:buFont typeface="Wingdings" charset="2"/>
              <a:buChar char="§"/>
            </a:pPr>
            <a:r>
              <a:rPr lang="en-US" sz="3200" dirty="0">
                <a:solidFill>
                  <a:schemeClr val="tx2"/>
                </a:solidFill>
                <a:cs typeface="Symbol" charset="2"/>
                <a:sym typeface="Wingdings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cs typeface="Symbol" charset="2"/>
                <a:sym typeface="Wingdings"/>
              </a:rPr>
              <a:t>NA58- Compass </a:t>
            </a:r>
            <a:r>
              <a:rPr lang="en-US" sz="2000" dirty="0" smtClean="0">
                <a:solidFill>
                  <a:schemeClr val="tx2"/>
                </a:solidFill>
                <a:cs typeface="Symbol" charset="2"/>
                <a:sym typeface="Wingdings"/>
              </a:rPr>
              <a:t>– polarization</a:t>
            </a:r>
          </a:p>
          <a:p>
            <a:pPr>
              <a:buClr>
                <a:srgbClr val="800000"/>
              </a:buClr>
            </a:pPr>
            <a:r>
              <a:rPr lang="en-US" sz="2000" dirty="0" smtClean="0">
                <a:solidFill>
                  <a:schemeClr val="tx2"/>
                </a:solidFill>
                <a:cs typeface="Symbol" charset="2"/>
                <a:sym typeface="Wingdings"/>
              </a:rPr>
              <a:t>    in nucleon, </a:t>
            </a:r>
            <a:r>
              <a:rPr lang="en-US" sz="2000" dirty="0" err="1" smtClean="0">
                <a:solidFill>
                  <a:schemeClr val="tx2"/>
                </a:solidFill>
                <a:cs typeface="Symbol" charset="2"/>
                <a:sym typeface="Wingdings"/>
              </a:rPr>
              <a:t>hadron</a:t>
            </a:r>
            <a:r>
              <a:rPr lang="en-US" sz="2000" dirty="0" smtClean="0">
                <a:solidFill>
                  <a:schemeClr val="tx2"/>
                </a:solidFill>
                <a:cs typeface="Symbol" charset="2"/>
                <a:sym typeface="Wingdings"/>
              </a:rPr>
              <a:t> spectroscopy, </a:t>
            </a:r>
          </a:p>
          <a:p>
            <a:pPr>
              <a:buClr>
                <a:srgbClr val="800000"/>
              </a:buClr>
            </a:pPr>
            <a:r>
              <a:rPr lang="en-US" sz="2000" dirty="0" smtClean="0">
                <a:solidFill>
                  <a:schemeClr val="tx2"/>
                </a:solidFill>
                <a:cs typeface="Symbol" charset="2"/>
                <a:sym typeface="Wingdings"/>
              </a:rPr>
              <a:t>    until 2011</a:t>
            </a:r>
          </a:p>
          <a:p>
            <a:pPr>
              <a:buFont typeface="Symbol" pitchFamily="-65" charset="2"/>
              <a:buChar char=" "/>
            </a:pPr>
            <a:r>
              <a:rPr lang="en-US" sz="2000" dirty="0" smtClean="0">
                <a:solidFill>
                  <a:schemeClr val="tx2"/>
                </a:solidFill>
                <a:cs typeface="Symbol" charset="2"/>
                <a:sym typeface="Wingdings"/>
              </a:rPr>
              <a:t>    next step – Compass II </a:t>
            </a:r>
          </a:p>
          <a:p>
            <a:pPr>
              <a:buFont typeface="Symbol" pitchFamily="-65" charset="2"/>
              <a:buChar char=" "/>
            </a:pPr>
            <a:r>
              <a:rPr lang="en-US" sz="2000" dirty="0" smtClean="0">
                <a:solidFill>
                  <a:schemeClr val="tx2"/>
                </a:solidFill>
                <a:cs typeface="Symbol" charset="2"/>
                <a:sym typeface="Wingdings"/>
              </a:rPr>
              <a:t>    GPD from DVCS on proton, </a:t>
            </a:r>
          </a:p>
          <a:p>
            <a:pPr>
              <a:buFont typeface="Symbol" pitchFamily="-65" charset="2"/>
              <a:buChar char=" "/>
            </a:pPr>
            <a:r>
              <a:rPr lang="en-US" sz="2000" dirty="0" smtClean="0">
                <a:solidFill>
                  <a:schemeClr val="tx2"/>
                </a:solidFill>
                <a:cs typeface="Symbol" charset="2"/>
                <a:sym typeface="Wingdings"/>
              </a:rPr>
              <a:t>    DY on polarized target, </a:t>
            </a:r>
            <a:r>
              <a:rPr lang="en-US" sz="2000" dirty="0" err="1" smtClean="0">
                <a:solidFill>
                  <a:schemeClr val="tx2"/>
                </a:solidFill>
                <a:cs typeface="Symbol" charset="2"/>
                <a:sym typeface="Wingdings"/>
              </a:rPr>
              <a:t>Primakoff</a:t>
            </a:r>
            <a:endParaRPr lang="en-US" sz="2000" dirty="0" smtClean="0">
              <a:solidFill>
                <a:schemeClr val="tx2"/>
              </a:solidFill>
              <a:cs typeface="Symbol" charset="2"/>
              <a:sym typeface="Wingdings"/>
            </a:endParaRPr>
          </a:p>
          <a:p>
            <a:pPr>
              <a:buSzPct val="163000"/>
              <a:buFont typeface="Wingdings" charset="2"/>
              <a:buChar char="§"/>
            </a:pPr>
            <a:r>
              <a:rPr lang="en-US" sz="2000" dirty="0" smtClean="0">
                <a:solidFill>
                  <a:srgbClr val="800000"/>
                </a:solidFill>
                <a:cs typeface="Symbol" charset="2"/>
                <a:sym typeface="Wingdings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cs typeface="Symbol" charset="2"/>
                <a:sym typeface="Wingdings"/>
              </a:rPr>
              <a:t>UA9 – Crystal – </a:t>
            </a:r>
            <a:r>
              <a:rPr lang="en-US" sz="2000" dirty="0" smtClean="0">
                <a:solidFill>
                  <a:schemeClr val="tx2"/>
                </a:solidFill>
                <a:cs typeface="Symbol" charset="2"/>
                <a:sym typeface="Wingdings"/>
              </a:rPr>
              <a:t>channeling and</a:t>
            </a:r>
          </a:p>
          <a:p>
            <a:pPr>
              <a:buSzPct val="163000"/>
            </a:pPr>
            <a:r>
              <a:rPr lang="en-US" sz="2000" dirty="0" smtClean="0">
                <a:solidFill>
                  <a:schemeClr val="tx2"/>
                </a:solidFill>
                <a:cs typeface="Symbol" charset="2"/>
                <a:sym typeface="Wingdings"/>
              </a:rPr>
              <a:t>    collimation by crystal, started 2009</a:t>
            </a:r>
          </a:p>
          <a:p>
            <a:pPr>
              <a:buSzPct val="163000"/>
            </a:pPr>
            <a:endParaRPr lang="en-US" sz="2000" dirty="0" smtClean="0">
              <a:solidFill>
                <a:schemeClr val="tx2"/>
              </a:solidFill>
              <a:cs typeface="Symbol" charset="2"/>
              <a:sym typeface="Wingdings"/>
            </a:endParaRPr>
          </a:p>
          <a:p>
            <a:pPr>
              <a:buSzPct val="163000"/>
            </a:pPr>
            <a:r>
              <a:rPr lang="en-US" sz="2400" b="1" dirty="0" smtClean="0">
                <a:solidFill>
                  <a:schemeClr val="tx2"/>
                </a:solidFill>
                <a:cs typeface="Symbol" charset="2"/>
                <a:sym typeface="Wingdings"/>
              </a:rPr>
              <a:t>CNGS neutrino beam</a:t>
            </a:r>
            <a:r>
              <a:rPr lang="en-US" sz="2000" dirty="0" smtClean="0">
                <a:solidFill>
                  <a:schemeClr val="tx2"/>
                </a:solidFill>
                <a:cs typeface="Symbol" charset="2"/>
                <a:sym typeface="Wingdings"/>
              </a:rPr>
              <a:t> (till 2012)</a:t>
            </a:r>
            <a:r>
              <a:rPr lang="en-US" sz="2400" dirty="0" smtClean="0">
                <a:solidFill>
                  <a:schemeClr val="tx2"/>
                </a:solidFill>
                <a:cs typeface="Symbol" charset="2"/>
                <a:sym typeface="Wingdings"/>
              </a:rPr>
              <a:t> </a:t>
            </a:r>
          </a:p>
          <a:p>
            <a:pPr>
              <a:buClr>
                <a:srgbClr val="800000"/>
              </a:buClr>
              <a:buSzPct val="138000"/>
              <a:buFont typeface="Wingdings" charset="2"/>
              <a:buChar char="§"/>
            </a:pPr>
            <a:r>
              <a:rPr lang="en-US" sz="2400" dirty="0">
                <a:solidFill>
                  <a:schemeClr val="tx2"/>
                </a:solidFill>
                <a:cs typeface="Symbol" charset="2"/>
                <a:sym typeface="Wingdings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cs typeface="Symbol" charset="2"/>
                <a:sym typeface="Wingdings"/>
              </a:rPr>
              <a:t>CNGS1 – Opera –</a:t>
            </a:r>
            <a:r>
              <a:rPr lang="en-US" sz="2000" dirty="0" smtClean="0">
                <a:solidFill>
                  <a:schemeClr val="tx2"/>
                </a:solidFill>
                <a:cs typeface="Symbol" charset="2"/>
                <a:sym typeface="Wingdings"/>
              </a:rPr>
              <a:t> search for</a:t>
            </a:r>
          </a:p>
          <a:p>
            <a:pPr>
              <a:buClr>
                <a:srgbClr val="800000"/>
              </a:buClr>
              <a:buSzPct val="138000"/>
            </a:pPr>
            <a:r>
              <a:rPr lang="en-US" sz="2000" dirty="0" smtClean="0">
                <a:solidFill>
                  <a:schemeClr val="tx2"/>
                </a:solidFill>
                <a:cs typeface="Symbol" charset="2"/>
                <a:sym typeface="Wingdings"/>
              </a:rPr>
              <a:t>   </a:t>
            </a:r>
            <a:r>
              <a:rPr lang="en-US" sz="2400" dirty="0" smtClean="0">
                <a:solidFill>
                  <a:schemeClr val="tx2"/>
                </a:solidFill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2400" baseline="-25000" dirty="0" err="1" smtClean="0">
                <a:solidFill>
                  <a:schemeClr val="tx2"/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sz="2400" dirty="0" smtClean="0">
                <a:solidFill>
                  <a:schemeClr val="tx2"/>
                </a:solidFill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cs typeface="Symbol" charset="2"/>
                <a:sym typeface="Wingdings"/>
              </a:rPr>
              <a:t>in the neutrino beam from CERN</a:t>
            </a:r>
          </a:p>
          <a:p>
            <a:pPr>
              <a:buClr>
                <a:srgbClr val="800000"/>
              </a:buClr>
              <a:buSzPct val="138000"/>
            </a:pPr>
            <a:r>
              <a:rPr lang="en-US" sz="2000" dirty="0" smtClean="0">
                <a:solidFill>
                  <a:schemeClr val="tx2"/>
                </a:solidFill>
                <a:cs typeface="Symbol" charset="2"/>
                <a:sym typeface="Wingdings"/>
              </a:rPr>
              <a:t>   detection with nuclear emulsion</a:t>
            </a:r>
          </a:p>
          <a:p>
            <a:pPr>
              <a:buClr>
                <a:srgbClr val="800000"/>
              </a:buClr>
              <a:buSzPct val="144000"/>
              <a:buFont typeface="Wingdings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cs typeface="Symbol" charset="2"/>
                <a:sym typeface="Wingdings"/>
              </a:rPr>
              <a:t> CNGS2 – </a:t>
            </a:r>
            <a:r>
              <a:rPr lang="en-US" sz="2400" dirty="0" err="1" smtClean="0">
                <a:solidFill>
                  <a:schemeClr val="tx2"/>
                </a:solidFill>
                <a:cs typeface="Symbol" charset="2"/>
                <a:sym typeface="Wingdings"/>
              </a:rPr>
              <a:t>Icarus</a:t>
            </a:r>
            <a:r>
              <a:rPr lang="en-US" sz="2400" dirty="0" smtClean="0">
                <a:solidFill>
                  <a:schemeClr val="tx2"/>
                </a:solidFill>
                <a:cs typeface="Symbol" charset="2"/>
                <a:sym typeface="Wingdings"/>
              </a:rPr>
              <a:t> – </a:t>
            </a:r>
            <a:r>
              <a:rPr lang="en-US" sz="2000" dirty="0" smtClean="0">
                <a:solidFill>
                  <a:schemeClr val="tx2"/>
                </a:solidFill>
                <a:cs typeface="Symbol" charset="2"/>
                <a:sym typeface="Wingdings"/>
              </a:rPr>
              <a:t>neutrino</a:t>
            </a:r>
          </a:p>
          <a:p>
            <a:pPr>
              <a:buClr>
                <a:srgbClr val="800000"/>
              </a:buClr>
              <a:buSzPct val="144000"/>
            </a:pPr>
            <a:r>
              <a:rPr lang="en-US" sz="2000" dirty="0" smtClean="0">
                <a:solidFill>
                  <a:schemeClr val="tx2"/>
                </a:solidFill>
                <a:cs typeface="Symbol" charset="2"/>
                <a:sym typeface="Wingdings"/>
              </a:rPr>
              <a:t>    interaction study with liquid argon TPC </a:t>
            </a:r>
            <a:r>
              <a:rPr lang="en-US" sz="2400" dirty="0" smtClean="0">
                <a:solidFill>
                  <a:schemeClr val="tx2"/>
                </a:solidFill>
                <a:cs typeface="Symbol" charset="2"/>
                <a:sym typeface="Wingdings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9400" y="838200"/>
            <a:ext cx="3537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66"/>
                </a:solidFill>
              </a:rPr>
              <a:t>experiments at SPS</a:t>
            </a:r>
            <a:endParaRPr lang="en-US" sz="2800" b="1" dirty="0">
              <a:solidFill>
                <a:srgbClr val="003366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rot="5400000">
            <a:off x="1882051" y="3824357"/>
            <a:ext cx="4924286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528CB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Frame 8"/>
          <p:cNvSpPr/>
          <p:nvPr/>
        </p:nvSpPr>
        <p:spPr bwMode="auto">
          <a:xfrm>
            <a:off x="1524000" y="1369398"/>
            <a:ext cx="990600" cy="611802"/>
          </a:xfrm>
          <a:prstGeom prst="fram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Frame 10"/>
          <p:cNvSpPr/>
          <p:nvPr/>
        </p:nvSpPr>
        <p:spPr bwMode="auto">
          <a:xfrm>
            <a:off x="4344988" y="4267200"/>
            <a:ext cx="3275012" cy="533400"/>
          </a:xfrm>
          <a:prstGeom prst="fram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 very significant achievement was the completion of the new beam dump</a:t>
            </a:r>
          </a:p>
          <a:p>
            <a:r>
              <a:rPr lang="en-US" dirty="0" smtClean="0"/>
              <a:t>The beam line is being installed</a:t>
            </a:r>
          </a:p>
          <a:p>
            <a:r>
              <a:rPr lang="en-US" dirty="0" smtClean="0"/>
              <a:t>The tendering process for the vacuum system is in progress</a:t>
            </a:r>
          </a:p>
          <a:p>
            <a:r>
              <a:rPr lang="en-US" dirty="0" smtClean="0"/>
              <a:t>The surface building is being refurbished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The contribution of the EN/MEF team is invaluable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3/4/2012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NA62@SPSC105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FBCC-6807-4576-9969-BFDF957774E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Beam Line &amp; Infrastructure </a:t>
            </a:r>
            <a:br>
              <a:rPr lang="en-US" dirty="0" smtClean="0"/>
            </a:br>
            <a:endParaRPr lang="en-US" sz="2200" dirty="0"/>
          </a:p>
        </p:txBody>
      </p:sp>
      <p:pic>
        <p:nvPicPr>
          <p:cNvPr id="8" name="Content Placeholder 17" descr="C:\Doc Francois\NA62\Dump NA62\Pictures\DUMPNA62 125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32040" y="3933056"/>
            <a:ext cx="3678560" cy="2524894"/>
          </a:xfrm>
          <a:prstGeom prst="rect">
            <a:avLst/>
          </a:prstGeom>
          <a:noFill/>
        </p:spPr>
      </p:pic>
      <p:pic>
        <p:nvPicPr>
          <p:cNvPr id="10" name="Picture 2" descr="C:\Doc Francois\NA62\Dump NA62\Pictures\100_2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08720"/>
            <a:ext cx="3816424" cy="2862649"/>
          </a:xfrm>
          <a:prstGeom prst="rect">
            <a:avLst/>
          </a:prstGeom>
          <a:noFill/>
        </p:spPr>
      </p:pic>
      <p:pic>
        <p:nvPicPr>
          <p:cNvPr id="9" name="Picture 2" descr="na62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676" y="2772038"/>
            <a:ext cx="4912364" cy="368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lide Number Placeholder 206"/>
          <p:cNvSpPr>
            <a:spLocks noGrp="1"/>
          </p:cNvSpPr>
          <p:nvPr>
            <p:ph type="sldNum" sz="quarter" idx="12"/>
          </p:nvPr>
        </p:nvSpPr>
        <p:spPr>
          <a:xfrm>
            <a:off x="6436296" y="6356352"/>
            <a:ext cx="2133600" cy="365125"/>
          </a:xfrm>
        </p:spPr>
        <p:txBody>
          <a:bodyPr/>
          <a:lstStyle/>
          <a:p>
            <a:fld id="{8F4B8251-7221-43DD-9F1A-6AF5275515AC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2" name="Group 499"/>
          <p:cNvGrpSpPr/>
          <p:nvPr/>
        </p:nvGrpSpPr>
        <p:grpSpPr>
          <a:xfrm>
            <a:off x="0" y="4361645"/>
            <a:ext cx="9037465" cy="2379723"/>
            <a:chOff x="0" y="1383196"/>
            <a:chExt cx="9037465" cy="2379723"/>
          </a:xfrm>
        </p:grpSpPr>
        <p:sp>
          <p:nvSpPr>
            <p:cNvPr id="317" name="TextBox 316"/>
            <p:cNvSpPr txBox="1"/>
            <p:nvPr/>
          </p:nvSpPr>
          <p:spPr>
            <a:xfrm>
              <a:off x="5530789" y="3116588"/>
              <a:ext cx="8586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dirty="0" err="1" smtClean="0"/>
                <a:t>Straw</a:t>
              </a:r>
              <a:endParaRPr lang="fr-CH" dirty="0" smtClean="0"/>
            </a:p>
            <a:p>
              <a:pPr algn="ctr"/>
              <a:r>
                <a:rPr lang="fr-CH" dirty="0" err="1" smtClean="0"/>
                <a:t>Tracker</a:t>
              </a:r>
              <a:endParaRPr lang="en-US" dirty="0"/>
            </a:p>
          </p:txBody>
        </p:sp>
        <p:grpSp>
          <p:nvGrpSpPr>
            <p:cNvPr id="3" name="Group 498"/>
            <p:cNvGrpSpPr/>
            <p:nvPr/>
          </p:nvGrpSpPr>
          <p:grpSpPr>
            <a:xfrm>
              <a:off x="0" y="1383196"/>
              <a:ext cx="9037465" cy="1860201"/>
              <a:chOff x="0" y="1383196"/>
              <a:chExt cx="9037465" cy="1860201"/>
            </a:xfrm>
          </p:grpSpPr>
          <p:cxnSp>
            <p:nvCxnSpPr>
              <p:cNvPr id="245" name="Straight Arrow Connector 244"/>
              <p:cNvCxnSpPr/>
              <p:nvPr/>
            </p:nvCxnSpPr>
            <p:spPr>
              <a:xfrm rot="5400000" flipH="1" flipV="1">
                <a:off x="2292938" y="2422273"/>
                <a:ext cx="319598" cy="16867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Arrow Connector 255"/>
              <p:cNvCxnSpPr/>
              <p:nvPr/>
            </p:nvCxnSpPr>
            <p:spPr>
              <a:xfrm rot="5400000" flipH="1" flipV="1">
                <a:off x="2374110" y="2345544"/>
                <a:ext cx="321468" cy="3214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Arrow Connector 256"/>
              <p:cNvCxnSpPr/>
              <p:nvPr/>
            </p:nvCxnSpPr>
            <p:spPr>
              <a:xfrm flipV="1">
                <a:off x="2378872" y="2336016"/>
                <a:ext cx="469106" cy="32623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0" name="Rectangle 209"/>
              <p:cNvSpPr/>
              <p:nvPr/>
            </p:nvSpPr>
            <p:spPr>
              <a:xfrm>
                <a:off x="0" y="2141258"/>
                <a:ext cx="3034748" cy="15902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9" name="Rectangle 208"/>
              <p:cNvSpPr/>
              <p:nvPr/>
            </p:nvSpPr>
            <p:spPr>
              <a:xfrm>
                <a:off x="3048000" y="1383196"/>
                <a:ext cx="3352800" cy="168302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22784" y="2109846"/>
                <a:ext cx="76200" cy="2286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884784" y="2109846"/>
                <a:ext cx="457200" cy="228600"/>
              </a:xfrm>
              <a:prstGeom prst="rect">
                <a:avLst/>
              </a:prstGeom>
              <a:solidFill>
                <a:srgbClr val="F2F494"/>
              </a:soli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" name="Group 28"/>
              <p:cNvGrpSpPr/>
              <p:nvPr/>
            </p:nvGrpSpPr>
            <p:grpSpPr>
              <a:xfrm>
                <a:off x="2580448" y="2187299"/>
                <a:ext cx="304800" cy="69232"/>
                <a:chOff x="2362200" y="4495800"/>
                <a:chExt cx="304800" cy="76200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 rot="5400000">
                  <a:off x="2324100" y="4533900"/>
                  <a:ext cx="76200" cy="0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 rot="5400000">
                  <a:off x="2476500" y="4533900"/>
                  <a:ext cx="76200" cy="0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 rot="5400000">
                  <a:off x="2628900" y="4533900"/>
                  <a:ext cx="76200" cy="0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" name="Group 251"/>
              <p:cNvGrpSpPr/>
              <p:nvPr/>
            </p:nvGrpSpPr>
            <p:grpSpPr>
              <a:xfrm>
                <a:off x="7751706" y="2154852"/>
                <a:ext cx="94517" cy="138589"/>
                <a:chOff x="7751706" y="4351179"/>
                <a:chExt cx="94517" cy="138589"/>
              </a:xfrm>
            </p:grpSpPr>
            <p:sp>
              <p:nvSpPr>
                <p:cNvPr id="246" name="Rectangle 245"/>
                <p:cNvSpPr/>
                <p:nvPr/>
              </p:nvSpPr>
              <p:spPr>
                <a:xfrm rot="16200000">
                  <a:off x="7776105" y="4419650"/>
                  <a:ext cx="45719" cy="94517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 rot="16200000">
                  <a:off x="7776105" y="4326780"/>
                  <a:ext cx="45719" cy="94517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86" name="Straight Connector 85"/>
              <p:cNvCxnSpPr/>
              <p:nvPr/>
            </p:nvCxnSpPr>
            <p:spPr>
              <a:xfrm rot="5400000">
                <a:off x="5447279" y="2224146"/>
                <a:ext cx="1295400" cy="0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7" name="Group 335"/>
              <p:cNvGrpSpPr/>
              <p:nvPr/>
            </p:nvGrpSpPr>
            <p:grpSpPr>
              <a:xfrm>
                <a:off x="3475584" y="1645026"/>
                <a:ext cx="1219200" cy="1158240"/>
                <a:chOff x="3475584" y="3810652"/>
                <a:chExt cx="1219200" cy="1158240"/>
              </a:xfrm>
            </p:grpSpPr>
            <p:grpSp>
              <p:nvGrpSpPr>
                <p:cNvPr id="10" name="Group 91"/>
                <p:cNvGrpSpPr/>
                <p:nvPr/>
              </p:nvGrpSpPr>
              <p:grpSpPr>
                <a:xfrm>
                  <a:off x="3475584" y="3810652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88" name="Straight Connector 87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" name="Group 92"/>
                <p:cNvGrpSpPr/>
                <p:nvPr/>
              </p:nvGrpSpPr>
              <p:grpSpPr>
                <a:xfrm>
                  <a:off x="3780384" y="3810652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94" name="Straight Connector 93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" name="Group 97"/>
                <p:cNvGrpSpPr/>
                <p:nvPr/>
              </p:nvGrpSpPr>
              <p:grpSpPr>
                <a:xfrm>
                  <a:off x="4085184" y="3810652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99" name="Straight Connector 98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" name="Group 102"/>
                <p:cNvGrpSpPr/>
                <p:nvPr/>
              </p:nvGrpSpPr>
              <p:grpSpPr>
                <a:xfrm>
                  <a:off x="3475584" y="4755532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104" name="Straight Connector 103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Group 107"/>
                <p:cNvGrpSpPr/>
                <p:nvPr/>
              </p:nvGrpSpPr>
              <p:grpSpPr>
                <a:xfrm>
                  <a:off x="3780384" y="4755532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109" name="Straight Connector 108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" name="Group 112"/>
                <p:cNvGrpSpPr/>
                <p:nvPr/>
              </p:nvGrpSpPr>
              <p:grpSpPr>
                <a:xfrm>
                  <a:off x="4085184" y="4755532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114" name="Straight Connector 113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Connector 115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Connector 116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Group 117"/>
                <p:cNvGrpSpPr/>
                <p:nvPr/>
              </p:nvGrpSpPr>
              <p:grpSpPr>
                <a:xfrm>
                  <a:off x="4313784" y="3810652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119" name="Straight Connector 118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Straight Connector 119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oup 122"/>
                <p:cNvGrpSpPr/>
                <p:nvPr/>
              </p:nvGrpSpPr>
              <p:grpSpPr>
                <a:xfrm>
                  <a:off x="4618584" y="3810652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124" name="Straight Connector 123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132"/>
                <p:cNvGrpSpPr/>
                <p:nvPr/>
              </p:nvGrpSpPr>
              <p:grpSpPr>
                <a:xfrm>
                  <a:off x="4313784" y="4755532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134" name="Straight Connector 133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Group 137"/>
                <p:cNvGrpSpPr/>
                <p:nvPr/>
              </p:nvGrpSpPr>
              <p:grpSpPr>
                <a:xfrm>
                  <a:off x="4618584" y="4755532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139" name="Straight Connector 138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4" name="Group 247"/>
              <p:cNvGrpSpPr/>
              <p:nvPr/>
            </p:nvGrpSpPr>
            <p:grpSpPr>
              <a:xfrm>
                <a:off x="4923384" y="1568826"/>
                <a:ext cx="609600" cy="1310640"/>
                <a:chOff x="4923384" y="3710941"/>
                <a:chExt cx="609600" cy="1310640"/>
              </a:xfrm>
            </p:grpSpPr>
            <p:grpSp>
              <p:nvGrpSpPr>
                <p:cNvPr id="25" name="Group 127"/>
                <p:cNvGrpSpPr/>
                <p:nvPr/>
              </p:nvGrpSpPr>
              <p:grpSpPr>
                <a:xfrm>
                  <a:off x="4923384" y="3710941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129" name="Straight Connector 128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Group 142"/>
                <p:cNvGrpSpPr/>
                <p:nvPr/>
              </p:nvGrpSpPr>
              <p:grpSpPr>
                <a:xfrm>
                  <a:off x="4923384" y="4808221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144" name="Straight Connector 143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Straight Connector 144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147"/>
                <p:cNvGrpSpPr/>
                <p:nvPr/>
              </p:nvGrpSpPr>
              <p:grpSpPr>
                <a:xfrm>
                  <a:off x="5151984" y="3710941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149" name="Straight Connector 148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Straight Connector 150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Connector 151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" name="Group 152"/>
                <p:cNvGrpSpPr/>
                <p:nvPr/>
              </p:nvGrpSpPr>
              <p:grpSpPr>
                <a:xfrm>
                  <a:off x="5456784" y="3710941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154" name="Straight Connector 153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" name="Group 157"/>
                <p:cNvGrpSpPr/>
                <p:nvPr/>
              </p:nvGrpSpPr>
              <p:grpSpPr>
                <a:xfrm>
                  <a:off x="5151984" y="4808221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159" name="Straight Connector 158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oup 162"/>
                <p:cNvGrpSpPr/>
                <p:nvPr/>
              </p:nvGrpSpPr>
              <p:grpSpPr>
                <a:xfrm>
                  <a:off x="5456784" y="4808221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164" name="Straight Connector 163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Straight Connector 166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1" name="Group 248"/>
              <p:cNvGrpSpPr/>
              <p:nvPr/>
            </p:nvGrpSpPr>
            <p:grpSpPr>
              <a:xfrm>
                <a:off x="5685384" y="1462146"/>
                <a:ext cx="609600" cy="1524000"/>
                <a:chOff x="5685384" y="3634741"/>
                <a:chExt cx="609600" cy="1524000"/>
              </a:xfrm>
            </p:grpSpPr>
            <p:grpSp>
              <p:nvGrpSpPr>
                <p:cNvPr id="64" name="Group 167"/>
                <p:cNvGrpSpPr/>
                <p:nvPr/>
              </p:nvGrpSpPr>
              <p:grpSpPr>
                <a:xfrm>
                  <a:off x="5685384" y="3634741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169" name="Straight Connector 168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5" name="Group 172"/>
                <p:cNvGrpSpPr/>
                <p:nvPr/>
              </p:nvGrpSpPr>
              <p:grpSpPr>
                <a:xfrm>
                  <a:off x="5994938" y="3634741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174" name="Straight Connector 173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Straight Connector 175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6" name="Group 177"/>
                <p:cNvGrpSpPr/>
                <p:nvPr/>
              </p:nvGrpSpPr>
              <p:grpSpPr>
                <a:xfrm>
                  <a:off x="6218784" y="3634741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179" name="Straight Connector 178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Straight Connector 181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7" name="Group 182"/>
                <p:cNvGrpSpPr/>
                <p:nvPr/>
              </p:nvGrpSpPr>
              <p:grpSpPr>
                <a:xfrm>
                  <a:off x="5685384" y="4945381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184" name="Straight Connector 183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Connector 185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Straight Connector 186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" name="Group 187"/>
                <p:cNvGrpSpPr/>
                <p:nvPr/>
              </p:nvGrpSpPr>
              <p:grpSpPr>
                <a:xfrm>
                  <a:off x="5994938" y="4945381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189" name="Straight Connector 188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Straight Connector 189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Straight Connector 190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Straight Connector 191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9" name="Group 192"/>
                <p:cNvGrpSpPr/>
                <p:nvPr/>
              </p:nvGrpSpPr>
              <p:grpSpPr>
                <a:xfrm>
                  <a:off x="6218784" y="4945381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194" name="Straight Connector 193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00" name="Straight Connector 199"/>
              <p:cNvCxnSpPr/>
              <p:nvPr/>
            </p:nvCxnSpPr>
            <p:spPr>
              <a:xfrm rot="5400000">
                <a:off x="5140104" y="2224146"/>
                <a:ext cx="1295400" cy="0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rot="5400000">
                <a:off x="5671132" y="2224146"/>
                <a:ext cx="1295400" cy="0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 rot="5400000">
                <a:off x="4932412" y="2224146"/>
                <a:ext cx="1295400" cy="0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70" name="Group 249"/>
              <p:cNvGrpSpPr/>
              <p:nvPr/>
            </p:nvGrpSpPr>
            <p:grpSpPr>
              <a:xfrm>
                <a:off x="5847309" y="1446730"/>
                <a:ext cx="76216" cy="1554832"/>
                <a:chOff x="5847309" y="3612356"/>
                <a:chExt cx="76216" cy="1554832"/>
              </a:xfrm>
            </p:grpSpPr>
            <p:sp>
              <p:nvSpPr>
                <p:cNvPr id="203" name="Rectangle 202"/>
                <p:cNvSpPr/>
                <p:nvPr/>
              </p:nvSpPr>
              <p:spPr>
                <a:xfrm>
                  <a:off x="5847309" y="3612356"/>
                  <a:ext cx="76200" cy="216694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5847325" y="4950494"/>
                  <a:ext cx="76200" cy="216694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05" name="Rectangle 204"/>
              <p:cNvSpPr/>
              <p:nvPr/>
            </p:nvSpPr>
            <p:spPr>
              <a:xfrm>
                <a:off x="7842586" y="1699045"/>
                <a:ext cx="271604" cy="105020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1" name="Group 219"/>
              <p:cNvGrpSpPr/>
              <p:nvPr/>
            </p:nvGrpSpPr>
            <p:grpSpPr>
              <a:xfrm>
                <a:off x="6467754" y="1567770"/>
                <a:ext cx="715224" cy="1312752"/>
                <a:chOff x="7106970" y="3765891"/>
                <a:chExt cx="715224" cy="1312752"/>
              </a:xfrm>
              <a:solidFill>
                <a:srgbClr val="F2F494"/>
              </a:solidFill>
            </p:grpSpPr>
            <p:sp>
              <p:nvSpPr>
                <p:cNvPr id="206" name="Rectangle 205"/>
                <p:cNvSpPr/>
                <p:nvPr/>
              </p:nvSpPr>
              <p:spPr>
                <a:xfrm>
                  <a:off x="7106970" y="3765891"/>
                  <a:ext cx="715224" cy="1312752"/>
                </a:xfrm>
                <a:prstGeom prst="rect">
                  <a:avLst/>
                </a:prstGeom>
                <a:grpFill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72" name="Group 213"/>
                <p:cNvGrpSpPr/>
                <p:nvPr/>
              </p:nvGrpSpPr>
              <p:grpSpPr>
                <a:xfrm>
                  <a:off x="7678584" y="3796894"/>
                  <a:ext cx="98255" cy="615310"/>
                  <a:chOff x="5281613" y="1559719"/>
                  <a:chExt cx="45719" cy="638175"/>
                </a:xfrm>
                <a:grpFill/>
              </p:grpSpPr>
              <p:sp>
                <p:nvSpPr>
                  <p:cNvPr id="211" name="Arc 210"/>
                  <p:cNvSpPr/>
                  <p:nvPr/>
                </p:nvSpPr>
                <p:spPr>
                  <a:xfrm>
                    <a:off x="5281613" y="1574006"/>
                    <a:ext cx="45719" cy="623888"/>
                  </a:xfrm>
                  <a:prstGeom prst="arc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3" name="Arc 212"/>
                  <p:cNvSpPr/>
                  <p:nvPr/>
                </p:nvSpPr>
                <p:spPr>
                  <a:xfrm flipV="1">
                    <a:off x="5281613" y="1559719"/>
                    <a:ext cx="45719" cy="623888"/>
                  </a:xfrm>
                  <a:prstGeom prst="arc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73" name="Group 214"/>
                <p:cNvGrpSpPr/>
                <p:nvPr/>
              </p:nvGrpSpPr>
              <p:grpSpPr>
                <a:xfrm>
                  <a:off x="7697814" y="4428706"/>
                  <a:ext cx="98255" cy="615310"/>
                  <a:chOff x="5281613" y="1559719"/>
                  <a:chExt cx="45719" cy="638175"/>
                </a:xfrm>
                <a:grpFill/>
              </p:grpSpPr>
              <p:sp>
                <p:nvSpPr>
                  <p:cNvPr id="216" name="Arc 215"/>
                  <p:cNvSpPr/>
                  <p:nvPr/>
                </p:nvSpPr>
                <p:spPr>
                  <a:xfrm>
                    <a:off x="5281613" y="1574006"/>
                    <a:ext cx="45719" cy="623888"/>
                  </a:xfrm>
                  <a:prstGeom prst="arc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7" name="Arc 216"/>
                  <p:cNvSpPr/>
                  <p:nvPr/>
                </p:nvSpPr>
                <p:spPr>
                  <a:xfrm flipV="1">
                    <a:off x="5281613" y="1559719"/>
                    <a:ext cx="45719" cy="623888"/>
                  </a:xfrm>
                  <a:prstGeom prst="arc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18" name="Rectangle 217"/>
                <p:cNvSpPr/>
                <p:nvPr/>
              </p:nvSpPr>
              <p:spPr>
                <a:xfrm>
                  <a:off x="7155402" y="3861785"/>
                  <a:ext cx="45719" cy="284085"/>
                </a:xfrm>
                <a:prstGeom prst="rect">
                  <a:avLst/>
                </a:prstGeom>
                <a:grpFill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7155402" y="4697791"/>
                  <a:ext cx="45719" cy="284085"/>
                </a:xfrm>
                <a:prstGeom prst="rect">
                  <a:avLst/>
                </a:prstGeom>
                <a:grpFill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6" name="Straight Connector 5"/>
              <p:cNvCxnSpPr>
                <a:stCxn id="8" idx="1"/>
              </p:cNvCxnSpPr>
              <p:nvPr/>
            </p:nvCxnSpPr>
            <p:spPr>
              <a:xfrm rot="10800000" flipH="1" flipV="1">
                <a:off x="122783" y="2224145"/>
                <a:ext cx="3783391" cy="46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3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189227" y="1619540"/>
                <a:ext cx="173559" cy="120921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pic>
          <p:pic>
            <p:nvPicPr>
              <p:cNvPr id="22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421529" y="1619540"/>
                <a:ext cx="180954" cy="120921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pic>
          <p:sp>
            <p:nvSpPr>
              <p:cNvPr id="226" name="Rectangle 225"/>
              <p:cNvSpPr/>
              <p:nvPr/>
            </p:nvSpPr>
            <p:spPr>
              <a:xfrm>
                <a:off x="8646871" y="1655975"/>
                <a:ext cx="142042" cy="1136342"/>
              </a:xfrm>
              <a:prstGeom prst="rect">
                <a:avLst/>
              </a:prstGeom>
              <a:solidFill>
                <a:srgbClr val="996633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27" name="Straight Connector 226"/>
              <p:cNvCxnSpPr/>
              <p:nvPr/>
            </p:nvCxnSpPr>
            <p:spPr>
              <a:xfrm rot="5400000">
                <a:off x="8191979" y="2224146"/>
                <a:ext cx="1295400" cy="0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74" name="Group 250"/>
              <p:cNvGrpSpPr/>
              <p:nvPr/>
            </p:nvGrpSpPr>
            <p:grpSpPr>
              <a:xfrm>
                <a:off x="7488372" y="1568826"/>
                <a:ext cx="76200" cy="1310640"/>
                <a:chOff x="7488372" y="3765683"/>
                <a:chExt cx="76200" cy="1310640"/>
              </a:xfrm>
            </p:grpSpPr>
            <p:grpSp>
              <p:nvGrpSpPr>
                <p:cNvPr id="75" name="Group 229"/>
                <p:cNvGrpSpPr/>
                <p:nvPr/>
              </p:nvGrpSpPr>
              <p:grpSpPr>
                <a:xfrm>
                  <a:off x="7488372" y="3765683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231" name="Straight Connector 230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2" name="Straight Connector 231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3" name="Straight Connector 232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Straight Connector 233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6" name="Group 234"/>
                <p:cNvGrpSpPr/>
                <p:nvPr/>
              </p:nvGrpSpPr>
              <p:grpSpPr>
                <a:xfrm>
                  <a:off x="7488372" y="4862963"/>
                  <a:ext cx="76200" cy="213360"/>
                  <a:chOff x="2971800" y="3581400"/>
                  <a:chExt cx="228600" cy="213360"/>
                </a:xfrm>
              </p:grpSpPr>
              <p:cxnSp>
                <p:nvCxnSpPr>
                  <p:cNvPr id="236" name="Straight Connector 235"/>
                  <p:cNvCxnSpPr/>
                  <p:nvPr/>
                </p:nvCxnSpPr>
                <p:spPr>
                  <a:xfrm rot="5400000">
                    <a:off x="29413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7" name="Straight Connector 236"/>
                  <p:cNvCxnSpPr/>
                  <p:nvPr/>
                </p:nvCxnSpPr>
                <p:spPr>
                  <a:xfrm rot="5400000">
                    <a:off x="28651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8" name="Straight Connector 237"/>
                  <p:cNvCxnSpPr/>
                  <p:nvPr/>
                </p:nvCxnSpPr>
                <p:spPr>
                  <a:xfrm rot="5400000">
                    <a:off x="30175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9" name="Straight Connector 238"/>
                  <p:cNvCxnSpPr/>
                  <p:nvPr/>
                </p:nvCxnSpPr>
                <p:spPr>
                  <a:xfrm rot="5400000">
                    <a:off x="3093720" y="3688080"/>
                    <a:ext cx="213360" cy="0"/>
                  </a:xfrm>
                  <a:prstGeom prst="line">
                    <a:avLst/>
                  </a:prstGeom>
                  <a:ln w="63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40" name="Straight Connector 239"/>
              <p:cNvCxnSpPr/>
              <p:nvPr/>
            </p:nvCxnSpPr>
            <p:spPr>
              <a:xfrm rot="5400000">
                <a:off x="7031909" y="2224146"/>
                <a:ext cx="1295400" cy="0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 rot="5400000">
                <a:off x="6971237" y="2224146"/>
                <a:ext cx="1295400" cy="0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55" name="Rectangle 254"/>
              <p:cNvSpPr/>
              <p:nvPr/>
            </p:nvSpPr>
            <p:spPr>
              <a:xfrm rot="5400000">
                <a:off x="8956511" y="2161732"/>
                <a:ext cx="85683" cy="76224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59" name="Straight Arrow Connector 258"/>
              <p:cNvCxnSpPr/>
              <p:nvPr/>
            </p:nvCxnSpPr>
            <p:spPr>
              <a:xfrm flipH="1">
                <a:off x="195311" y="1772816"/>
                <a:ext cx="56209" cy="2962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2" name="TextBox 261"/>
              <p:cNvSpPr txBox="1"/>
              <p:nvPr/>
            </p:nvSpPr>
            <p:spPr>
              <a:xfrm>
                <a:off x="0" y="1412776"/>
                <a:ext cx="7646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dirty="0" smtClean="0"/>
                  <a:t>Target</a:t>
                </a:r>
                <a:endParaRPr lang="en-US" dirty="0"/>
              </a:p>
            </p:txBody>
          </p:sp>
          <p:cxnSp>
            <p:nvCxnSpPr>
              <p:cNvPr id="271" name="Straight Connector 270"/>
              <p:cNvCxnSpPr/>
              <p:nvPr/>
            </p:nvCxnSpPr>
            <p:spPr>
              <a:xfrm flipV="1">
                <a:off x="3888419" y="1926980"/>
                <a:ext cx="4350059" cy="301841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>
                <a:off x="3888419" y="2229467"/>
                <a:ext cx="1384917" cy="79899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>
                <a:off x="3915053" y="2229467"/>
                <a:ext cx="1216241" cy="133165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7" name="TextBox 286"/>
              <p:cNvSpPr txBox="1"/>
              <p:nvPr/>
            </p:nvSpPr>
            <p:spPr>
              <a:xfrm>
                <a:off x="2094272" y="2624686"/>
                <a:ext cx="5618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dirty="0" smtClean="0"/>
                  <a:t>GTK</a:t>
                </a:r>
                <a:endParaRPr lang="en-US" dirty="0"/>
              </a:p>
            </p:txBody>
          </p:sp>
          <p:sp>
            <p:nvSpPr>
              <p:cNvPr id="301" name="TextBox 300"/>
              <p:cNvSpPr txBox="1"/>
              <p:nvPr/>
            </p:nvSpPr>
            <p:spPr>
              <a:xfrm>
                <a:off x="6471818" y="284136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dirty="0" smtClean="0"/>
                  <a:t>RICH</a:t>
                </a:r>
                <a:endParaRPr lang="en-US" dirty="0"/>
              </a:p>
            </p:txBody>
          </p:sp>
          <p:sp>
            <p:nvSpPr>
              <p:cNvPr id="302" name="TextBox 301"/>
              <p:cNvSpPr txBox="1"/>
              <p:nvPr/>
            </p:nvSpPr>
            <p:spPr>
              <a:xfrm>
                <a:off x="7741322" y="2832490"/>
                <a:ext cx="4792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dirty="0" err="1" smtClean="0"/>
                  <a:t>LKr</a:t>
                </a:r>
                <a:endParaRPr lang="en-US" dirty="0"/>
              </a:p>
            </p:txBody>
          </p:sp>
          <p:sp>
            <p:nvSpPr>
              <p:cNvPr id="315" name="TextBox 314"/>
              <p:cNvSpPr txBox="1"/>
              <p:nvPr/>
            </p:nvSpPr>
            <p:spPr>
              <a:xfrm>
                <a:off x="8194087" y="2841370"/>
                <a:ext cx="660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dirty="0" smtClean="0"/>
                  <a:t>MUV</a:t>
                </a:r>
                <a:endParaRPr lang="en-US" dirty="0"/>
              </a:p>
            </p:txBody>
          </p:sp>
          <p:grpSp>
            <p:nvGrpSpPr>
              <p:cNvPr id="77" name="Group 341"/>
              <p:cNvGrpSpPr/>
              <p:nvPr/>
            </p:nvGrpSpPr>
            <p:grpSpPr>
              <a:xfrm>
                <a:off x="2912665" y="2144376"/>
                <a:ext cx="45719" cy="66421"/>
                <a:chOff x="2971800" y="3581400"/>
                <a:chExt cx="228600" cy="213360"/>
              </a:xfrm>
            </p:grpSpPr>
            <p:cxnSp>
              <p:nvCxnSpPr>
                <p:cNvPr id="343" name="Straight Connector 342"/>
                <p:cNvCxnSpPr/>
                <p:nvPr/>
              </p:nvCxnSpPr>
              <p:spPr>
                <a:xfrm rot="5400000">
                  <a:off x="2941320" y="3688080"/>
                  <a:ext cx="213360" cy="0"/>
                </a:xfrm>
                <a:prstGeom prst="line">
                  <a:avLst/>
                </a:prstGeom>
                <a:ln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/>
                <p:nvPr/>
              </p:nvCxnSpPr>
              <p:spPr>
                <a:xfrm rot="5400000">
                  <a:off x="2865120" y="3688080"/>
                  <a:ext cx="213360" cy="0"/>
                </a:xfrm>
                <a:prstGeom prst="line">
                  <a:avLst/>
                </a:prstGeom>
                <a:ln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/>
                <p:cNvCxnSpPr/>
                <p:nvPr/>
              </p:nvCxnSpPr>
              <p:spPr>
                <a:xfrm rot="5400000">
                  <a:off x="3017520" y="3688080"/>
                  <a:ext cx="213360" cy="0"/>
                </a:xfrm>
                <a:prstGeom prst="line">
                  <a:avLst/>
                </a:prstGeom>
                <a:ln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Straight Connector 345"/>
                <p:cNvCxnSpPr/>
                <p:nvPr/>
              </p:nvCxnSpPr>
              <p:spPr>
                <a:xfrm rot="5400000">
                  <a:off x="3093720" y="3688080"/>
                  <a:ext cx="213360" cy="0"/>
                </a:xfrm>
                <a:prstGeom prst="line">
                  <a:avLst/>
                </a:prstGeom>
                <a:ln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 346"/>
              <p:cNvGrpSpPr/>
              <p:nvPr/>
            </p:nvGrpSpPr>
            <p:grpSpPr>
              <a:xfrm>
                <a:off x="2912665" y="2237240"/>
                <a:ext cx="45719" cy="66421"/>
                <a:chOff x="2971800" y="3581400"/>
                <a:chExt cx="228600" cy="213360"/>
              </a:xfrm>
            </p:grpSpPr>
            <p:cxnSp>
              <p:nvCxnSpPr>
                <p:cNvPr id="348" name="Straight Connector 347"/>
                <p:cNvCxnSpPr/>
                <p:nvPr/>
              </p:nvCxnSpPr>
              <p:spPr>
                <a:xfrm rot="5400000">
                  <a:off x="2941320" y="3688080"/>
                  <a:ext cx="213360" cy="0"/>
                </a:xfrm>
                <a:prstGeom prst="line">
                  <a:avLst/>
                </a:prstGeom>
                <a:ln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Straight Connector 348"/>
                <p:cNvCxnSpPr/>
                <p:nvPr/>
              </p:nvCxnSpPr>
              <p:spPr>
                <a:xfrm rot="5400000">
                  <a:off x="2865120" y="3688080"/>
                  <a:ext cx="213360" cy="0"/>
                </a:xfrm>
                <a:prstGeom prst="line">
                  <a:avLst/>
                </a:prstGeom>
                <a:ln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/>
                <p:cNvCxnSpPr/>
                <p:nvPr/>
              </p:nvCxnSpPr>
              <p:spPr>
                <a:xfrm rot="5400000">
                  <a:off x="3017520" y="3688080"/>
                  <a:ext cx="213360" cy="0"/>
                </a:xfrm>
                <a:prstGeom prst="line">
                  <a:avLst/>
                </a:prstGeom>
                <a:ln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Straight Connector 350"/>
                <p:cNvCxnSpPr/>
                <p:nvPr/>
              </p:nvCxnSpPr>
              <p:spPr>
                <a:xfrm rot="5400000">
                  <a:off x="3093720" y="3688080"/>
                  <a:ext cx="213360" cy="0"/>
                </a:xfrm>
                <a:prstGeom prst="line">
                  <a:avLst/>
                </a:prstGeom>
                <a:ln/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2" name="TextBox 351"/>
              <p:cNvSpPr txBox="1"/>
              <p:nvPr/>
            </p:nvSpPr>
            <p:spPr>
              <a:xfrm>
                <a:off x="1907704" y="1484784"/>
                <a:ext cx="7457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CH" sz="1400" dirty="0" smtClean="0"/>
                  <a:t>CHANTI</a:t>
                </a:r>
              </a:p>
            </p:txBody>
          </p:sp>
          <p:cxnSp>
            <p:nvCxnSpPr>
              <p:cNvPr id="354" name="Straight Arrow Connector 353"/>
              <p:cNvCxnSpPr/>
              <p:nvPr/>
            </p:nvCxnSpPr>
            <p:spPr>
              <a:xfrm>
                <a:off x="2627784" y="1772816"/>
                <a:ext cx="238249" cy="21029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9" name="Group 246"/>
              <p:cNvGrpSpPr/>
              <p:nvPr/>
            </p:nvGrpSpPr>
            <p:grpSpPr>
              <a:xfrm>
                <a:off x="351182" y="2363858"/>
                <a:ext cx="1181734" cy="879539"/>
                <a:chOff x="351182" y="4161184"/>
                <a:chExt cx="1181734" cy="879539"/>
              </a:xfrm>
            </p:grpSpPr>
            <p:sp>
              <p:nvSpPr>
                <p:cNvPr id="229" name="TextBox 228"/>
                <p:cNvSpPr txBox="1"/>
                <p:nvPr/>
              </p:nvSpPr>
              <p:spPr>
                <a:xfrm>
                  <a:off x="351182" y="4671391"/>
                  <a:ext cx="11817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mtClean="0"/>
                    <a:t>Beam Pipe</a:t>
                  </a:r>
                  <a:endParaRPr lang="en-GB"/>
                </a:p>
              </p:txBody>
            </p:sp>
            <p:cxnSp>
              <p:nvCxnSpPr>
                <p:cNvPr id="242" name="Straight Arrow Connector 241"/>
                <p:cNvCxnSpPr>
                  <a:stCxn id="229" idx="0"/>
                </p:cNvCxnSpPr>
                <p:nvPr/>
              </p:nvCxnSpPr>
              <p:spPr>
                <a:xfrm rot="5400000" flipH="1" flipV="1">
                  <a:off x="971295" y="4131939"/>
                  <a:ext cx="510207" cy="56869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4" name="Rectangle 253"/>
              <p:cNvSpPr/>
              <p:nvPr/>
            </p:nvSpPr>
            <p:spPr>
              <a:xfrm>
                <a:off x="6416951" y="2205080"/>
                <a:ext cx="2484162" cy="4571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21" name="Straight Connector 220"/>
              <p:cNvCxnSpPr/>
              <p:nvPr/>
            </p:nvCxnSpPr>
            <p:spPr>
              <a:xfrm rot="5400000">
                <a:off x="5544112" y="2171730"/>
                <a:ext cx="72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rot="5400000">
                <a:off x="5752800" y="2171738"/>
                <a:ext cx="72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rot="5400000">
                <a:off x="6058800" y="2195074"/>
                <a:ext cx="72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 rot="5400000">
                <a:off x="6282000" y="2220274"/>
                <a:ext cx="72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</p:grpSp>
      <p:pic>
        <p:nvPicPr>
          <p:cNvPr id="247" name="Picture 246" descr="na62logo 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4624"/>
            <a:ext cx="2195736" cy="761690"/>
          </a:xfrm>
          <a:prstGeom prst="rect">
            <a:avLst/>
          </a:prstGeom>
        </p:spPr>
      </p:pic>
      <p:sp>
        <p:nvSpPr>
          <p:cNvPr id="248" name="TextBox 247"/>
          <p:cNvSpPr txBox="1"/>
          <p:nvPr/>
        </p:nvSpPr>
        <p:spPr>
          <a:xfrm>
            <a:off x="2375248" y="44624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FF00"/>
                </a:solidFill>
              </a:rPr>
              <a:t>NA62 Detector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498" name="TextBox 497"/>
          <p:cNvSpPr txBox="1"/>
          <p:nvPr/>
        </p:nvSpPr>
        <p:spPr>
          <a:xfrm>
            <a:off x="179512" y="908720"/>
            <a:ext cx="280831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NA62 / 2012 Layout</a:t>
            </a:r>
            <a:endParaRPr lang="en-GB" dirty="0"/>
          </a:p>
        </p:txBody>
      </p:sp>
      <p:sp>
        <p:nvSpPr>
          <p:cNvPr id="353" name="Rectangle 352"/>
          <p:cNvSpPr/>
          <p:nvPr/>
        </p:nvSpPr>
        <p:spPr>
          <a:xfrm>
            <a:off x="0" y="2095371"/>
            <a:ext cx="3034748" cy="1590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Rectangle 354"/>
          <p:cNvSpPr/>
          <p:nvPr/>
        </p:nvSpPr>
        <p:spPr>
          <a:xfrm>
            <a:off x="3051448" y="1412776"/>
            <a:ext cx="2664296" cy="16830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6" name="Rectangle 355"/>
          <p:cNvSpPr/>
          <p:nvPr/>
        </p:nvSpPr>
        <p:spPr>
          <a:xfrm>
            <a:off x="122784" y="2063959"/>
            <a:ext cx="76200" cy="228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7" name="Rectangle 356"/>
          <p:cNvSpPr/>
          <p:nvPr/>
        </p:nvSpPr>
        <p:spPr>
          <a:xfrm>
            <a:off x="884784" y="2063959"/>
            <a:ext cx="457200" cy="228600"/>
          </a:xfrm>
          <a:prstGeom prst="rect">
            <a:avLst/>
          </a:prstGeom>
          <a:solidFill>
            <a:srgbClr val="F2F494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0" name="Group 335"/>
          <p:cNvGrpSpPr/>
          <p:nvPr/>
        </p:nvGrpSpPr>
        <p:grpSpPr>
          <a:xfrm>
            <a:off x="3475584" y="1599139"/>
            <a:ext cx="1219200" cy="1158240"/>
            <a:chOff x="3475584" y="3810652"/>
            <a:chExt cx="1219200" cy="1158240"/>
          </a:xfrm>
        </p:grpSpPr>
        <p:grpSp>
          <p:nvGrpSpPr>
            <p:cNvPr id="81" name="Group 91"/>
            <p:cNvGrpSpPr/>
            <p:nvPr/>
          </p:nvGrpSpPr>
          <p:grpSpPr>
            <a:xfrm>
              <a:off x="3475584" y="3810652"/>
              <a:ext cx="76200" cy="213360"/>
              <a:chOff x="2971800" y="3581400"/>
              <a:chExt cx="228600" cy="213360"/>
            </a:xfrm>
          </p:grpSpPr>
          <p:cxnSp>
            <p:nvCxnSpPr>
              <p:cNvPr id="536" name="Straight Connector 535"/>
              <p:cNvCxnSpPr/>
              <p:nvPr/>
            </p:nvCxnSpPr>
            <p:spPr>
              <a:xfrm rot="5400000">
                <a:off x="29413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/>
              <p:cNvCxnSpPr/>
              <p:nvPr/>
            </p:nvCxnSpPr>
            <p:spPr>
              <a:xfrm rot="5400000">
                <a:off x="28651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Straight Connector 537"/>
              <p:cNvCxnSpPr/>
              <p:nvPr/>
            </p:nvCxnSpPr>
            <p:spPr>
              <a:xfrm rot="5400000">
                <a:off x="30175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Straight Connector 538"/>
              <p:cNvCxnSpPr/>
              <p:nvPr/>
            </p:nvCxnSpPr>
            <p:spPr>
              <a:xfrm rot="5400000">
                <a:off x="30937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92"/>
            <p:cNvGrpSpPr/>
            <p:nvPr/>
          </p:nvGrpSpPr>
          <p:grpSpPr>
            <a:xfrm>
              <a:off x="3780384" y="3810652"/>
              <a:ext cx="76200" cy="213360"/>
              <a:chOff x="2971800" y="3581400"/>
              <a:chExt cx="228600" cy="213360"/>
            </a:xfrm>
          </p:grpSpPr>
          <p:cxnSp>
            <p:nvCxnSpPr>
              <p:cNvPr id="532" name="Straight Connector 531"/>
              <p:cNvCxnSpPr/>
              <p:nvPr/>
            </p:nvCxnSpPr>
            <p:spPr>
              <a:xfrm rot="5400000">
                <a:off x="29413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Straight Connector 532"/>
              <p:cNvCxnSpPr/>
              <p:nvPr/>
            </p:nvCxnSpPr>
            <p:spPr>
              <a:xfrm rot="5400000">
                <a:off x="28651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Straight Connector 533"/>
              <p:cNvCxnSpPr/>
              <p:nvPr/>
            </p:nvCxnSpPr>
            <p:spPr>
              <a:xfrm rot="5400000">
                <a:off x="30175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/>
              <p:cNvCxnSpPr/>
              <p:nvPr/>
            </p:nvCxnSpPr>
            <p:spPr>
              <a:xfrm rot="5400000">
                <a:off x="30937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97"/>
            <p:cNvGrpSpPr/>
            <p:nvPr/>
          </p:nvGrpSpPr>
          <p:grpSpPr>
            <a:xfrm>
              <a:off x="4085184" y="3810652"/>
              <a:ext cx="76200" cy="213360"/>
              <a:chOff x="2971800" y="3581400"/>
              <a:chExt cx="228600" cy="213360"/>
            </a:xfrm>
          </p:grpSpPr>
          <p:cxnSp>
            <p:nvCxnSpPr>
              <p:cNvPr id="528" name="Straight Connector 527"/>
              <p:cNvCxnSpPr/>
              <p:nvPr/>
            </p:nvCxnSpPr>
            <p:spPr>
              <a:xfrm rot="5400000">
                <a:off x="29413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/>
              <p:cNvCxnSpPr/>
              <p:nvPr/>
            </p:nvCxnSpPr>
            <p:spPr>
              <a:xfrm rot="5400000">
                <a:off x="28651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Straight Connector 529"/>
              <p:cNvCxnSpPr/>
              <p:nvPr/>
            </p:nvCxnSpPr>
            <p:spPr>
              <a:xfrm rot="5400000">
                <a:off x="30175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/>
              <p:cNvCxnSpPr/>
              <p:nvPr/>
            </p:nvCxnSpPr>
            <p:spPr>
              <a:xfrm rot="5400000">
                <a:off x="30937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102"/>
            <p:cNvGrpSpPr/>
            <p:nvPr/>
          </p:nvGrpSpPr>
          <p:grpSpPr>
            <a:xfrm>
              <a:off x="3475584" y="4755532"/>
              <a:ext cx="76200" cy="213360"/>
              <a:chOff x="2971800" y="3581400"/>
              <a:chExt cx="228600" cy="213360"/>
            </a:xfrm>
          </p:grpSpPr>
          <p:cxnSp>
            <p:nvCxnSpPr>
              <p:cNvPr id="524" name="Straight Connector 523"/>
              <p:cNvCxnSpPr/>
              <p:nvPr/>
            </p:nvCxnSpPr>
            <p:spPr>
              <a:xfrm rot="5400000">
                <a:off x="29413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/>
              <p:cNvCxnSpPr/>
              <p:nvPr/>
            </p:nvCxnSpPr>
            <p:spPr>
              <a:xfrm rot="5400000">
                <a:off x="28651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Straight Connector 525"/>
              <p:cNvCxnSpPr/>
              <p:nvPr/>
            </p:nvCxnSpPr>
            <p:spPr>
              <a:xfrm rot="5400000">
                <a:off x="30175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/>
              <p:cNvCxnSpPr/>
              <p:nvPr/>
            </p:nvCxnSpPr>
            <p:spPr>
              <a:xfrm rot="5400000">
                <a:off x="30937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107"/>
            <p:cNvGrpSpPr/>
            <p:nvPr/>
          </p:nvGrpSpPr>
          <p:grpSpPr>
            <a:xfrm>
              <a:off x="3780384" y="4755532"/>
              <a:ext cx="76200" cy="213360"/>
              <a:chOff x="2971800" y="3581400"/>
              <a:chExt cx="228600" cy="213360"/>
            </a:xfrm>
          </p:grpSpPr>
          <p:cxnSp>
            <p:nvCxnSpPr>
              <p:cNvPr id="520" name="Straight Connector 519"/>
              <p:cNvCxnSpPr/>
              <p:nvPr/>
            </p:nvCxnSpPr>
            <p:spPr>
              <a:xfrm rot="5400000">
                <a:off x="29413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/>
              <p:cNvCxnSpPr/>
              <p:nvPr/>
            </p:nvCxnSpPr>
            <p:spPr>
              <a:xfrm rot="5400000">
                <a:off x="28651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/>
              <p:cNvCxnSpPr/>
              <p:nvPr/>
            </p:nvCxnSpPr>
            <p:spPr>
              <a:xfrm rot="5400000">
                <a:off x="30175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/>
              <p:cNvCxnSpPr/>
              <p:nvPr/>
            </p:nvCxnSpPr>
            <p:spPr>
              <a:xfrm rot="5400000">
                <a:off x="30937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112"/>
            <p:cNvGrpSpPr/>
            <p:nvPr/>
          </p:nvGrpSpPr>
          <p:grpSpPr>
            <a:xfrm>
              <a:off x="4085184" y="4755532"/>
              <a:ext cx="76200" cy="213360"/>
              <a:chOff x="2971800" y="3581400"/>
              <a:chExt cx="228600" cy="213360"/>
            </a:xfrm>
          </p:grpSpPr>
          <p:cxnSp>
            <p:nvCxnSpPr>
              <p:cNvPr id="516" name="Straight Connector 515"/>
              <p:cNvCxnSpPr/>
              <p:nvPr/>
            </p:nvCxnSpPr>
            <p:spPr>
              <a:xfrm rot="5400000">
                <a:off x="29413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Straight Connector 516"/>
              <p:cNvCxnSpPr/>
              <p:nvPr/>
            </p:nvCxnSpPr>
            <p:spPr>
              <a:xfrm rot="5400000">
                <a:off x="28651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Straight Connector 517"/>
              <p:cNvCxnSpPr/>
              <p:nvPr/>
            </p:nvCxnSpPr>
            <p:spPr>
              <a:xfrm rot="5400000">
                <a:off x="30175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/>
              <p:cNvCxnSpPr/>
              <p:nvPr/>
            </p:nvCxnSpPr>
            <p:spPr>
              <a:xfrm rot="5400000">
                <a:off x="30937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117"/>
            <p:cNvGrpSpPr/>
            <p:nvPr/>
          </p:nvGrpSpPr>
          <p:grpSpPr>
            <a:xfrm>
              <a:off x="4313784" y="3810652"/>
              <a:ext cx="76200" cy="213360"/>
              <a:chOff x="2971800" y="3581400"/>
              <a:chExt cx="228600" cy="213360"/>
            </a:xfrm>
          </p:grpSpPr>
          <p:cxnSp>
            <p:nvCxnSpPr>
              <p:cNvPr id="512" name="Straight Connector 511"/>
              <p:cNvCxnSpPr/>
              <p:nvPr/>
            </p:nvCxnSpPr>
            <p:spPr>
              <a:xfrm rot="5400000">
                <a:off x="29413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512"/>
              <p:cNvCxnSpPr/>
              <p:nvPr/>
            </p:nvCxnSpPr>
            <p:spPr>
              <a:xfrm rot="5400000">
                <a:off x="28651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Straight Connector 513"/>
              <p:cNvCxnSpPr/>
              <p:nvPr/>
            </p:nvCxnSpPr>
            <p:spPr>
              <a:xfrm rot="5400000">
                <a:off x="30175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Straight Connector 514"/>
              <p:cNvCxnSpPr/>
              <p:nvPr/>
            </p:nvCxnSpPr>
            <p:spPr>
              <a:xfrm rot="5400000">
                <a:off x="30937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122"/>
            <p:cNvGrpSpPr/>
            <p:nvPr/>
          </p:nvGrpSpPr>
          <p:grpSpPr>
            <a:xfrm>
              <a:off x="4618584" y="3810652"/>
              <a:ext cx="76200" cy="213360"/>
              <a:chOff x="2971800" y="3581400"/>
              <a:chExt cx="228600" cy="213360"/>
            </a:xfrm>
          </p:grpSpPr>
          <p:cxnSp>
            <p:nvCxnSpPr>
              <p:cNvPr id="508" name="Straight Connector 507"/>
              <p:cNvCxnSpPr/>
              <p:nvPr/>
            </p:nvCxnSpPr>
            <p:spPr>
              <a:xfrm rot="5400000">
                <a:off x="29413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Straight Connector 508"/>
              <p:cNvCxnSpPr/>
              <p:nvPr/>
            </p:nvCxnSpPr>
            <p:spPr>
              <a:xfrm rot="5400000">
                <a:off x="28651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/>
              <p:cNvCxnSpPr/>
              <p:nvPr/>
            </p:nvCxnSpPr>
            <p:spPr>
              <a:xfrm rot="5400000">
                <a:off x="30175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/>
              <p:cNvCxnSpPr/>
              <p:nvPr/>
            </p:nvCxnSpPr>
            <p:spPr>
              <a:xfrm rot="5400000">
                <a:off x="30937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132"/>
            <p:cNvGrpSpPr/>
            <p:nvPr/>
          </p:nvGrpSpPr>
          <p:grpSpPr>
            <a:xfrm>
              <a:off x="4313784" y="4755532"/>
              <a:ext cx="76200" cy="213360"/>
              <a:chOff x="2971800" y="3581400"/>
              <a:chExt cx="228600" cy="213360"/>
            </a:xfrm>
          </p:grpSpPr>
          <p:cxnSp>
            <p:nvCxnSpPr>
              <p:cNvPr id="504" name="Straight Connector 503"/>
              <p:cNvCxnSpPr/>
              <p:nvPr/>
            </p:nvCxnSpPr>
            <p:spPr>
              <a:xfrm rot="5400000">
                <a:off x="29413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/>
              <p:cNvCxnSpPr/>
              <p:nvPr/>
            </p:nvCxnSpPr>
            <p:spPr>
              <a:xfrm rot="5400000">
                <a:off x="28651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/>
              <p:cNvCxnSpPr/>
              <p:nvPr/>
            </p:nvCxnSpPr>
            <p:spPr>
              <a:xfrm rot="5400000">
                <a:off x="30175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/>
              <p:nvPr/>
            </p:nvCxnSpPr>
            <p:spPr>
              <a:xfrm rot="5400000">
                <a:off x="30937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37"/>
            <p:cNvGrpSpPr/>
            <p:nvPr/>
          </p:nvGrpSpPr>
          <p:grpSpPr>
            <a:xfrm>
              <a:off x="4618584" y="4755532"/>
              <a:ext cx="76200" cy="213360"/>
              <a:chOff x="2971800" y="3581400"/>
              <a:chExt cx="228600" cy="213360"/>
            </a:xfrm>
          </p:grpSpPr>
          <p:cxnSp>
            <p:nvCxnSpPr>
              <p:cNvPr id="500" name="Straight Connector 499"/>
              <p:cNvCxnSpPr/>
              <p:nvPr/>
            </p:nvCxnSpPr>
            <p:spPr>
              <a:xfrm rot="5400000">
                <a:off x="29413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/>
              <p:cNvCxnSpPr/>
              <p:nvPr/>
            </p:nvCxnSpPr>
            <p:spPr>
              <a:xfrm rot="5400000">
                <a:off x="28651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/>
              <p:cNvCxnSpPr/>
              <p:nvPr/>
            </p:nvCxnSpPr>
            <p:spPr>
              <a:xfrm rot="5400000">
                <a:off x="30175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/>
              <p:cNvCxnSpPr/>
              <p:nvPr/>
            </p:nvCxnSpPr>
            <p:spPr>
              <a:xfrm rot="5400000">
                <a:off x="30937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8" name="Group 247"/>
          <p:cNvGrpSpPr/>
          <p:nvPr/>
        </p:nvGrpSpPr>
        <p:grpSpPr>
          <a:xfrm>
            <a:off x="4923384" y="1522939"/>
            <a:ext cx="609600" cy="1310640"/>
            <a:chOff x="4923384" y="3710941"/>
            <a:chExt cx="609600" cy="1310640"/>
          </a:xfrm>
        </p:grpSpPr>
        <p:grpSp>
          <p:nvGrpSpPr>
            <p:cNvPr id="113" name="Group 127"/>
            <p:cNvGrpSpPr/>
            <p:nvPr/>
          </p:nvGrpSpPr>
          <p:grpSpPr>
            <a:xfrm>
              <a:off x="4923384" y="3710941"/>
              <a:ext cx="76200" cy="213360"/>
              <a:chOff x="2971800" y="3581400"/>
              <a:chExt cx="228600" cy="213360"/>
            </a:xfrm>
          </p:grpSpPr>
          <p:cxnSp>
            <p:nvCxnSpPr>
              <p:cNvPr id="476" name="Straight Connector 475"/>
              <p:cNvCxnSpPr/>
              <p:nvPr/>
            </p:nvCxnSpPr>
            <p:spPr>
              <a:xfrm rot="5400000">
                <a:off x="29413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/>
              <p:cNvCxnSpPr/>
              <p:nvPr/>
            </p:nvCxnSpPr>
            <p:spPr>
              <a:xfrm rot="5400000">
                <a:off x="28651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Straight Connector 479"/>
              <p:cNvCxnSpPr/>
              <p:nvPr/>
            </p:nvCxnSpPr>
            <p:spPr>
              <a:xfrm rot="5400000">
                <a:off x="30175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/>
              <p:cNvCxnSpPr/>
              <p:nvPr/>
            </p:nvCxnSpPr>
            <p:spPr>
              <a:xfrm rot="5400000">
                <a:off x="30937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142"/>
            <p:cNvGrpSpPr/>
            <p:nvPr/>
          </p:nvGrpSpPr>
          <p:grpSpPr>
            <a:xfrm>
              <a:off x="4923384" y="4808221"/>
              <a:ext cx="76200" cy="213360"/>
              <a:chOff x="2971800" y="3581400"/>
              <a:chExt cx="228600" cy="213360"/>
            </a:xfrm>
          </p:grpSpPr>
          <p:cxnSp>
            <p:nvCxnSpPr>
              <p:cNvPr id="459" name="Straight Connector 458"/>
              <p:cNvCxnSpPr/>
              <p:nvPr/>
            </p:nvCxnSpPr>
            <p:spPr>
              <a:xfrm rot="5400000">
                <a:off x="29413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/>
              <p:cNvCxnSpPr/>
              <p:nvPr/>
            </p:nvCxnSpPr>
            <p:spPr>
              <a:xfrm rot="5400000">
                <a:off x="28651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/>
              <p:cNvCxnSpPr/>
              <p:nvPr/>
            </p:nvCxnSpPr>
            <p:spPr>
              <a:xfrm rot="5400000">
                <a:off x="30175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/>
              <p:cNvCxnSpPr/>
              <p:nvPr/>
            </p:nvCxnSpPr>
            <p:spPr>
              <a:xfrm rot="5400000">
                <a:off x="30937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 147"/>
            <p:cNvGrpSpPr/>
            <p:nvPr/>
          </p:nvGrpSpPr>
          <p:grpSpPr>
            <a:xfrm>
              <a:off x="5151984" y="3710941"/>
              <a:ext cx="76200" cy="213360"/>
              <a:chOff x="2971800" y="3581400"/>
              <a:chExt cx="228600" cy="213360"/>
            </a:xfrm>
          </p:grpSpPr>
          <p:cxnSp>
            <p:nvCxnSpPr>
              <p:cNvPr id="452" name="Straight Connector 451"/>
              <p:cNvCxnSpPr/>
              <p:nvPr/>
            </p:nvCxnSpPr>
            <p:spPr>
              <a:xfrm rot="5400000">
                <a:off x="29413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/>
              <p:cNvCxnSpPr/>
              <p:nvPr/>
            </p:nvCxnSpPr>
            <p:spPr>
              <a:xfrm rot="5400000">
                <a:off x="28651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/>
              <p:cNvCxnSpPr/>
              <p:nvPr/>
            </p:nvCxnSpPr>
            <p:spPr>
              <a:xfrm rot="5400000">
                <a:off x="30175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/>
              <p:nvPr/>
            </p:nvCxnSpPr>
            <p:spPr>
              <a:xfrm rot="5400000">
                <a:off x="30937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Group 152"/>
            <p:cNvGrpSpPr/>
            <p:nvPr/>
          </p:nvGrpSpPr>
          <p:grpSpPr>
            <a:xfrm>
              <a:off x="5456784" y="3710941"/>
              <a:ext cx="76200" cy="213360"/>
              <a:chOff x="2971800" y="3581400"/>
              <a:chExt cx="228600" cy="213360"/>
            </a:xfrm>
          </p:grpSpPr>
          <p:cxnSp>
            <p:nvCxnSpPr>
              <p:cNvPr id="445" name="Straight Connector 444"/>
              <p:cNvCxnSpPr/>
              <p:nvPr/>
            </p:nvCxnSpPr>
            <p:spPr>
              <a:xfrm rot="5400000">
                <a:off x="29413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/>
              <p:cNvCxnSpPr/>
              <p:nvPr/>
            </p:nvCxnSpPr>
            <p:spPr>
              <a:xfrm rot="5400000">
                <a:off x="28651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/>
              <p:cNvCxnSpPr/>
              <p:nvPr/>
            </p:nvCxnSpPr>
            <p:spPr>
              <a:xfrm rot="5400000">
                <a:off x="30175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/>
              <p:cNvCxnSpPr/>
              <p:nvPr/>
            </p:nvCxnSpPr>
            <p:spPr>
              <a:xfrm rot="5400000">
                <a:off x="30937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Group 157"/>
            <p:cNvGrpSpPr/>
            <p:nvPr/>
          </p:nvGrpSpPr>
          <p:grpSpPr>
            <a:xfrm>
              <a:off x="5151984" y="4808221"/>
              <a:ext cx="76200" cy="213360"/>
              <a:chOff x="2971800" y="3581400"/>
              <a:chExt cx="228600" cy="213360"/>
            </a:xfrm>
          </p:grpSpPr>
          <p:cxnSp>
            <p:nvCxnSpPr>
              <p:cNvPr id="441" name="Straight Connector 440"/>
              <p:cNvCxnSpPr/>
              <p:nvPr/>
            </p:nvCxnSpPr>
            <p:spPr>
              <a:xfrm rot="5400000">
                <a:off x="29413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 rot="5400000">
                <a:off x="28651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/>
              <p:nvPr/>
            </p:nvCxnSpPr>
            <p:spPr>
              <a:xfrm rot="5400000">
                <a:off x="30175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/>
              <p:cNvCxnSpPr/>
              <p:nvPr/>
            </p:nvCxnSpPr>
            <p:spPr>
              <a:xfrm rot="5400000">
                <a:off x="30937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Group 162"/>
            <p:cNvGrpSpPr/>
            <p:nvPr/>
          </p:nvGrpSpPr>
          <p:grpSpPr>
            <a:xfrm>
              <a:off x="5456784" y="4808221"/>
              <a:ext cx="76200" cy="213360"/>
              <a:chOff x="2971800" y="3581400"/>
              <a:chExt cx="228600" cy="213360"/>
            </a:xfrm>
          </p:grpSpPr>
          <p:cxnSp>
            <p:nvCxnSpPr>
              <p:cNvPr id="437" name="Straight Connector 436"/>
              <p:cNvCxnSpPr/>
              <p:nvPr/>
            </p:nvCxnSpPr>
            <p:spPr>
              <a:xfrm rot="5400000">
                <a:off x="29413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/>
              <p:cNvCxnSpPr/>
              <p:nvPr/>
            </p:nvCxnSpPr>
            <p:spPr>
              <a:xfrm rot="5400000">
                <a:off x="28651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/>
              <p:cNvCxnSpPr/>
              <p:nvPr/>
            </p:nvCxnSpPr>
            <p:spPr>
              <a:xfrm rot="5400000">
                <a:off x="30175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/>
              <p:cNvCxnSpPr/>
              <p:nvPr/>
            </p:nvCxnSpPr>
            <p:spPr>
              <a:xfrm rot="5400000">
                <a:off x="3093720" y="3688080"/>
                <a:ext cx="213360" cy="0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84" name="Straight Connector 383"/>
          <p:cNvCxnSpPr/>
          <p:nvPr/>
        </p:nvCxnSpPr>
        <p:spPr>
          <a:xfrm rot="5400000">
            <a:off x="4932412" y="2178259"/>
            <a:ext cx="1295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43" name="Group 249"/>
          <p:cNvGrpSpPr/>
          <p:nvPr/>
        </p:nvGrpSpPr>
        <p:grpSpPr>
          <a:xfrm>
            <a:off x="5847309" y="1400843"/>
            <a:ext cx="76216" cy="1554832"/>
            <a:chOff x="5847309" y="3612356"/>
            <a:chExt cx="76216" cy="1554832"/>
          </a:xfrm>
        </p:grpSpPr>
        <p:sp>
          <p:nvSpPr>
            <p:cNvPr id="425" name="Rectangle 424"/>
            <p:cNvSpPr/>
            <p:nvPr/>
          </p:nvSpPr>
          <p:spPr>
            <a:xfrm>
              <a:off x="5847309" y="3612356"/>
              <a:ext cx="76200" cy="21669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847325" y="4950494"/>
              <a:ext cx="76200" cy="21669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6" name="Rectangle 385"/>
          <p:cNvSpPr/>
          <p:nvPr/>
        </p:nvSpPr>
        <p:spPr>
          <a:xfrm>
            <a:off x="7842586" y="1653158"/>
            <a:ext cx="271604" cy="10502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7" name="Straight Connector 5"/>
          <p:cNvCxnSpPr>
            <a:stCxn id="356" idx="1"/>
          </p:cNvCxnSpPr>
          <p:nvPr/>
        </p:nvCxnSpPr>
        <p:spPr>
          <a:xfrm rot="10800000" flipH="1" flipV="1">
            <a:off x="122783" y="2178258"/>
            <a:ext cx="3783391" cy="4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1529" y="1573653"/>
            <a:ext cx="180954" cy="12092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389" name="Rectangle 388"/>
          <p:cNvSpPr/>
          <p:nvPr/>
        </p:nvSpPr>
        <p:spPr>
          <a:xfrm>
            <a:off x="8646871" y="1610088"/>
            <a:ext cx="142042" cy="1136342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0" name="Straight Connector 389"/>
          <p:cNvCxnSpPr/>
          <p:nvPr/>
        </p:nvCxnSpPr>
        <p:spPr>
          <a:xfrm rot="5400000">
            <a:off x="8191979" y="2178259"/>
            <a:ext cx="129540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1" name="Straight Connector 390"/>
          <p:cNvCxnSpPr/>
          <p:nvPr/>
        </p:nvCxnSpPr>
        <p:spPr>
          <a:xfrm rot="5400000">
            <a:off x="7031909" y="2178259"/>
            <a:ext cx="129540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2" name="Straight Connector 391"/>
          <p:cNvCxnSpPr/>
          <p:nvPr/>
        </p:nvCxnSpPr>
        <p:spPr>
          <a:xfrm rot="5400000">
            <a:off x="6971237" y="2178259"/>
            <a:ext cx="129540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3" name="Rectangle 392"/>
          <p:cNvSpPr/>
          <p:nvPr/>
        </p:nvSpPr>
        <p:spPr>
          <a:xfrm rot="5400000">
            <a:off x="8956511" y="2115845"/>
            <a:ext cx="85683" cy="762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4" name="Straight Connector 393"/>
          <p:cNvCxnSpPr/>
          <p:nvPr/>
        </p:nvCxnSpPr>
        <p:spPr>
          <a:xfrm flipV="1">
            <a:off x="3888419" y="1881093"/>
            <a:ext cx="4350059" cy="30184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5" name="Straight Connector 394"/>
          <p:cNvCxnSpPr/>
          <p:nvPr/>
        </p:nvCxnSpPr>
        <p:spPr>
          <a:xfrm>
            <a:off x="3888419" y="2183580"/>
            <a:ext cx="1384917" cy="79899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6" name="Straight Connector 395"/>
          <p:cNvCxnSpPr/>
          <p:nvPr/>
        </p:nvCxnSpPr>
        <p:spPr>
          <a:xfrm>
            <a:off x="3915053" y="2183580"/>
            <a:ext cx="1216241" cy="133165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7" name="TextBox 396"/>
          <p:cNvSpPr txBox="1"/>
          <p:nvPr/>
        </p:nvSpPr>
        <p:spPr>
          <a:xfrm>
            <a:off x="7515946" y="2852936"/>
            <a:ext cx="915635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 err="1" smtClean="0"/>
              <a:t>LKr</a:t>
            </a:r>
            <a:endParaRPr lang="fr-CH" dirty="0" smtClean="0"/>
          </a:p>
          <a:p>
            <a:pPr algn="ctr"/>
            <a:r>
              <a:rPr lang="fr-CH" sz="1100" dirty="0" smtClean="0"/>
              <a:t>SLM </a:t>
            </a:r>
            <a:r>
              <a:rPr lang="fr-CH" sz="1100" dirty="0" err="1" smtClean="0"/>
              <a:t>readout</a:t>
            </a:r>
            <a:endParaRPr lang="fr-CH" sz="1100" dirty="0" smtClean="0"/>
          </a:p>
          <a:p>
            <a:pPr algn="ctr"/>
            <a:r>
              <a:rPr lang="fr-CH" sz="1100" dirty="0" smtClean="0"/>
              <a:t> + CREAM </a:t>
            </a:r>
          </a:p>
          <a:p>
            <a:pPr algn="ctr"/>
            <a:r>
              <a:rPr lang="fr-CH" sz="1100" dirty="0" smtClean="0"/>
              <a:t>Prototype ?</a:t>
            </a:r>
            <a:endParaRPr lang="en-US" sz="1100" dirty="0"/>
          </a:p>
        </p:txBody>
      </p:sp>
      <p:sp>
        <p:nvSpPr>
          <p:cNvPr id="398" name="TextBox 397"/>
          <p:cNvSpPr txBox="1"/>
          <p:nvPr/>
        </p:nvSpPr>
        <p:spPr>
          <a:xfrm>
            <a:off x="8330842" y="2924944"/>
            <a:ext cx="660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MUV</a:t>
            </a:r>
          </a:p>
          <a:p>
            <a:r>
              <a:rPr lang="fr-CH" dirty="0" smtClean="0"/>
              <a:t> 2+3</a:t>
            </a:r>
            <a:endParaRPr lang="en-US" dirty="0"/>
          </a:p>
        </p:txBody>
      </p:sp>
      <p:sp>
        <p:nvSpPr>
          <p:cNvPr id="399" name="TextBox 398"/>
          <p:cNvSpPr txBox="1"/>
          <p:nvPr/>
        </p:nvSpPr>
        <p:spPr>
          <a:xfrm>
            <a:off x="5859760" y="3070701"/>
            <a:ext cx="1042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 smtClean="0"/>
              <a:t>½ </a:t>
            </a:r>
            <a:r>
              <a:rPr lang="fr-CH" dirty="0" err="1" smtClean="0"/>
              <a:t>Straw</a:t>
            </a:r>
            <a:endParaRPr lang="fr-CH" dirty="0" smtClean="0"/>
          </a:p>
          <a:p>
            <a:pPr algn="ctr"/>
            <a:r>
              <a:rPr lang="fr-CH" dirty="0" err="1" smtClean="0"/>
              <a:t>Chamber</a:t>
            </a:r>
            <a:endParaRPr lang="en-US" dirty="0"/>
          </a:p>
        </p:txBody>
      </p:sp>
      <p:grpSp>
        <p:nvGrpSpPr>
          <p:cNvPr id="148" name="Group 341"/>
          <p:cNvGrpSpPr/>
          <p:nvPr/>
        </p:nvGrpSpPr>
        <p:grpSpPr>
          <a:xfrm>
            <a:off x="2912665" y="1994427"/>
            <a:ext cx="45719" cy="66421"/>
            <a:chOff x="2971800" y="3581400"/>
            <a:chExt cx="228600" cy="213360"/>
          </a:xfrm>
        </p:grpSpPr>
        <p:cxnSp>
          <p:nvCxnSpPr>
            <p:cNvPr id="421" name="Straight Connector 420"/>
            <p:cNvCxnSpPr/>
            <p:nvPr/>
          </p:nvCxnSpPr>
          <p:spPr>
            <a:xfrm rot="5400000">
              <a:off x="2941320" y="3688080"/>
              <a:ext cx="213360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2" name="Straight Connector 421"/>
            <p:cNvCxnSpPr/>
            <p:nvPr/>
          </p:nvCxnSpPr>
          <p:spPr>
            <a:xfrm rot="5400000">
              <a:off x="2865120" y="3688080"/>
              <a:ext cx="213360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3" name="Straight Connector 422"/>
            <p:cNvCxnSpPr/>
            <p:nvPr/>
          </p:nvCxnSpPr>
          <p:spPr>
            <a:xfrm rot="5400000">
              <a:off x="3017520" y="3688080"/>
              <a:ext cx="213360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4" name="Straight Connector 423"/>
            <p:cNvCxnSpPr/>
            <p:nvPr/>
          </p:nvCxnSpPr>
          <p:spPr>
            <a:xfrm rot="5400000">
              <a:off x="3093720" y="3688080"/>
              <a:ext cx="213360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53" name="Group 346"/>
          <p:cNvGrpSpPr/>
          <p:nvPr/>
        </p:nvGrpSpPr>
        <p:grpSpPr>
          <a:xfrm>
            <a:off x="2912665" y="1844824"/>
            <a:ext cx="45719" cy="66421"/>
            <a:chOff x="2971800" y="3581400"/>
            <a:chExt cx="228600" cy="213360"/>
          </a:xfrm>
        </p:grpSpPr>
        <p:cxnSp>
          <p:nvCxnSpPr>
            <p:cNvPr id="413" name="Straight Connector 412"/>
            <p:cNvCxnSpPr/>
            <p:nvPr/>
          </p:nvCxnSpPr>
          <p:spPr>
            <a:xfrm rot="5400000">
              <a:off x="2941320" y="3688080"/>
              <a:ext cx="213360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4" name="Straight Connector 413"/>
            <p:cNvCxnSpPr/>
            <p:nvPr/>
          </p:nvCxnSpPr>
          <p:spPr>
            <a:xfrm rot="5400000">
              <a:off x="2865120" y="3688080"/>
              <a:ext cx="213360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5" name="Straight Connector 414"/>
            <p:cNvCxnSpPr/>
            <p:nvPr/>
          </p:nvCxnSpPr>
          <p:spPr>
            <a:xfrm rot="5400000">
              <a:off x="3017520" y="3688080"/>
              <a:ext cx="213360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7" name="Straight Connector 416"/>
            <p:cNvCxnSpPr/>
            <p:nvPr/>
          </p:nvCxnSpPr>
          <p:spPr>
            <a:xfrm rot="5400000">
              <a:off x="3093720" y="3688080"/>
              <a:ext cx="213360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02" name="TextBox 401"/>
          <p:cNvSpPr txBox="1"/>
          <p:nvPr/>
        </p:nvSpPr>
        <p:spPr>
          <a:xfrm>
            <a:off x="1821921" y="1496397"/>
            <a:ext cx="8058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400" dirty="0" smtClean="0"/>
              <a:t>CHANTI</a:t>
            </a:r>
          </a:p>
          <a:p>
            <a:pPr algn="ctr"/>
            <a:r>
              <a:rPr lang="fr-CH" sz="1200" dirty="0" smtClean="0"/>
              <a:t>Prototype</a:t>
            </a:r>
            <a:endParaRPr lang="en-US" sz="1200" dirty="0"/>
          </a:p>
        </p:txBody>
      </p:sp>
      <p:cxnSp>
        <p:nvCxnSpPr>
          <p:cNvPr id="403" name="Straight Arrow Connector 402"/>
          <p:cNvCxnSpPr>
            <a:stCxn id="402" idx="3"/>
          </p:cNvCxnSpPr>
          <p:nvPr/>
        </p:nvCxnSpPr>
        <p:spPr>
          <a:xfrm>
            <a:off x="2627784" y="1742619"/>
            <a:ext cx="202249" cy="2578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4" name="Rectangle 403"/>
          <p:cNvSpPr/>
          <p:nvPr/>
        </p:nvSpPr>
        <p:spPr>
          <a:xfrm>
            <a:off x="5715744" y="2159193"/>
            <a:ext cx="3185369" cy="457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5" name="Straight Connector 404"/>
          <p:cNvCxnSpPr/>
          <p:nvPr/>
        </p:nvCxnSpPr>
        <p:spPr>
          <a:xfrm rot="5400000">
            <a:off x="5544112" y="2125843"/>
            <a:ext cx="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6" name="TextBox 405"/>
          <p:cNvSpPr txBox="1"/>
          <p:nvPr/>
        </p:nvSpPr>
        <p:spPr>
          <a:xfrm>
            <a:off x="3259365" y="3212976"/>
            <a:ext cx="233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LAV,  3 with Readout </a:t>
            </a:r>
            <a:endParaRPr lang="en-GB" dirty="0"/>
          </a:p>
        </p:txBody>
      </p:sp>
      <p:cxnSp>
        <p:nvCxnSpPr>
          <p:cNvPr id="407" name="Straight Arrow Connector 406"/>
          <p:cNvCxnSpPr>
            <a:stCxn id="399" idx="0"/>
          </p:cNvCxnSpPr>
          <p:nvPr/>
        </p:nvCxnSpPr>
        <p:spPr>
          <a:xfrm flipH="1" flipV="1">
            <a:off x="5643736" y="2420888"/>
            <a:ext cx="737161" cy="649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8" name="TextBox 407"/>
          <p:cNvSpPr txBox="1"/>
          <p:nvPr/>
        </p:nvSpPr>
        <p:spPr>
          <a:xfrm>
            <a:off x="467544" y="1484784"/>
            <a:ext cx="131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400" dirty="0" smtClean="0"/>
              <a:t>CEDAR</a:t>
            </a:r>
          </a:p>
          <a:p>
            <a:pPr algn="ctr"/>
            <a:r>
              <a:rPr lang="fr-CH" sz="1400" dirty="0" smtClean="0"/>
              <a:t>≈50% </a:t>
            </a:r>
            <a:r>
              <a:rPr lang="fr-CH" sz="1400" dirty="0" err="1" smtClean="0"/>
              <a:t>equipped</a:t>
            </a:r>
            <a:endParaRPr lang="en-US" sz="1200" dirty="0"/>
          </a:p>
        </p:txBody>
      </p:sp>
      <p:sp>
        <p:nvSpPr>
          <p:cNvPr id="409" name="TextBox 408"/>
          <p:cNvSpPr txBox="1"/>
          <p:nvPr/>
        </p:nvSpPr>
        <p:spPr>
          <a:xfrm>
            <a:off x="6003776" y="2276872"/>
            <a:ext cx="1265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Temp. Beam Pipe</a:t>
            </a:r>
            <a:endParaRPr lang="en-GB" sz="1200" dirty="0"/>
          </a:p>
        </p:txBody>
      </p:sp>
      <p:sp>
        <p:nvSpPr>
          <p:cNvPr id="410" name="TextBox 409"/>
          <p:cNvSpPr txBox="1"/>
          <p:nvPr/>
        </p:nvSpPr>
        <p:spPr>
          <a:xfrm>
            <a:off x="7325707" y="1249015"/>
            <a:ext cx="622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400" dirty="0" smtClean="0"/>
              <a:t>CHOD</a:t>
            </a:r>
          </a:p>
        </p:txBody>
      </p:sp>
      <p:sp>
        <p:nvSpPr>
          <p:cNvPr id="411" name="TextBox 410"/>
          <p:cNvSpPr txBox="1"/>
          <p:nvPr/>
        </p:nvSpPr>
        <p:spPr>
          <a:xfrm>
            <a:off x="8564894" y="908720"/>
            <a:ext cx="543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SAC</a:t>
            </a:r>
            <a:endParaRPr lang="en-GB" dirty="0"/>
          </a:p>
        </p:txBody>
      </p:sp>
      <p:cxnSp>
        <p:nvCxnSpPr>
          <p:cNvPr id="412" name="Straight Arrow Connector 411"/>
          <p:cNvCxnSpPr>
            <a:stCxn id="411" idx="2"/>
          </p:cNvCxnSpPr>
          <p:nvPr/>
        </p:nvCxnSpPr>
        <p:spPr>
          <a:xfrm>
            <a:off x="8836699" y="1278052"/>
            <a:ext cx="164301" cy="7827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0" name="TextBox 539"/>
          <p:cNvSpPr txBox="1"/>
          <p:nvPr/>
        </p:nvSpPr>
        <p:spPr>
          <a:xfrm>
            <a:off x="179512" y="3923764"/>
            <a:ext cx="273630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NA62 / 2014 Layout</a:t>
            </a:r>
            <a:endParaRPr lang="en-GB" dirty="0"/>
          </a:p>
        </p:txBody>
      </p:sp>
      <p:sp>
        <p:nvSpPr>
          <p:cNvPr id="347" name="Right Brace 346"/>
          <p:cNvSpPr/>
          <p:nvPr/>
        </p:nvSpPr>
        <p:spPr>
          <a:xfrm rot="16200000" flipH="1" flipV="1">
            <a:off x="4229712" y="1890696"/>
            <a:ext cx="266329" cy="2334826"/>
          </a:xfrm>
          <a:prstGeom prst="rightBrace">
            <a:avLst>
              <a:gd name="adj1" fmla="val 46480"/>
              <a:gd name="adj2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1" name="TextBox 540"/>
          <p:cNvSpPr txBox="1"/>
          <p:nvPr/>
        </p:nvSpPr>
        <p:spPr>
          <a:xfrm>
            <a:off x="7334091" y="4201343"/>
            <a:ext cx="622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400" dirty="0" smtClean="0"/>
              <a:t>CHOD</a:t>
            </a:r>
          </a:p>
        </p:txBody>
      </p:sp>
      <p:sp>
        <p:nvSpPr>
          <p:cNvPr id="542" name="TextBox 541"/>
          <p:cNvSpPr txBox="1"/>
          <p:nvPr/>
        </p:nvSpPr>
        <p:spPr>
          <a:xfrm>
            <a:off x="8532440" y="3933056"/>
            <a:ext cx="543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SAC</a:t>
            </a:r>
            <a:endParaRPr lang="en-GB" dirty="0"/>
          </a:p>
        </p:txBody>
      </p:sp>
      <p:cxnSp>
        <p:nvCxnSpPr>
          <p:cNvPr id="543" name="Straight Arrow Connector 542"/>
          <p:cNvCxnSpPr>
            <a:stCxn id="542" idx="2"/>
          </p:cNvCxnSpPr>
          <p:nvPr/>
        </p:nvCxnSpPr>
        <p:spPr>
          <a:xfrm>
            <a:off x="8804245" y="4302388"/>
            <a:ext cx="164301" cy="7827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4" name="TextBox 543"/>
          <p:cNvSpPr txBox="1"/>
          <p:nvPr/>
        </p:nvSpPr>
        <p:spPr>
          <a:xfrm>
            <a:off x="7452320" y="6093296"/>
            <a:ext cx="48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IRC</a:t>
            </a:r>
            <a:endParaRPr lang="en-GB" dirty="0"/>
          </a:p>
        </p:txBody>
      </p:sp>
      <p:cxnSp>
        <p:nvCxnSpPr>
          <p:cNvPr id="547" name="Straight Arrow Connector 546"/>
          <p:cNvCxnSpPr/>
          <p:nvPr/>
        </p:nvCxnSpPr>
        <p:spPr>
          <a:xfrm flipV="1">
            <a:off x="7740352" y="5301208"/>
            <a:ext cx="2201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6" name="Rectangle 335"/>
          <p:cNvSpPr/>
          <p:nvPr/>
        </p:nvSpPr>
        <p:spPr>
          <a:xfrm>
            <a:off x="611560" y="4653136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H" dirty="0" smtClean="0"/>
              <a:t>CEDAR</a:t>
            </a:r>
          </a:p>
        </p:txBody>
      </p:sp>
    </p:spTree>
    <p:custDataLst>
      <p:tags r:id="rId1"/>
    </p:custDataLst>
  </p:cSld>
  <p:clrMapOvr>
    <a:masterClrMapping/>
  </p:clrMapOvr>
  <p:transition advTm="71573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28AF7-7E66-4068-A9B4-FBD908E0889E}" type="slidenum">
              <a:rPr lang="it-IT" altLang="en-US"/>
              <a:pPr>
                <a:defRPr/>
              </a:pPr>
              <a:t>42</a:t>
            </a:fld>
            <a:endParaRPr lang="it-IT" altLang="en-US" dirty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-108520" y="0"/>
            <a:ext cx="7580512" cy="692695"/>
          </a:xfrm>
        </p:spPr>
        <p:txBody>
          <a:bodyPr>
            <a:normAutofit/>
          </a:bodyPr>
          <a:lstStyle/>
          <a:p>
            <a:pPr algn="ctr"/>
            <a:r>
              <a:rPr lang="en-US" sz="3200" b="1" i="1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  <a:t>K</a:t>
            </a:r>
            <a:r>
              <a:rPr lang="en-US" sz="3200" b="1" i="1" baseline="300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  <a:t>+</a:t>
            </a:r>
            <a:r>
              <a:rPr lang="en-US" sz="3200" b="1" i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ucida Sans Unicode"/>
              </a:rPr>
              <a:t>→ </a:t>
            </a:r>
            <a:r>
              <a:rPr lang="en-US" sz="3200" b="1" i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Symbol" pitchFamily="18" charset="2"/>
              </a:rPr>
              <a:t>p</a:t>
            </a:r>
            <a:r>
              <a:rPr lang="en-US" sz="3200" b="1" i="1" baseline="30000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Symbol" pitchFamily="18" charset="2"/>
              </a:rPr>
              <a:t>+</a:t>
            </a:r>
            <a:r>
              <a:rPr lang="en-US" sz="3200" b="1" i="1" dirty="0" err="1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Symbol" pitchFamily="18" charset="2"/>
              </a:rPr>
              <a:t>nn</a:t>
            </a:r>
            <a:r>
              <a:rPr lang="it-IT" sz="3200" b="1" dirty="0" smtClean="0"/>
              <a:t>: Analysis Summary &amp; Plans </a:t>
            </a:r>
          </a:p>
        </p:txBody>
      </p:sp>
      <p:sp>
        <p:nvSpPr>
          <p:cNvPr id="21510" name="Segnaposto contenuto 7"/>
          <p:cNvSpPr>
            <a:spLocks noGrp="1"/>
          </p:cNvSpPr>
          <p:nvPr>
            <p:ph idx="1"/>
          </p:nvPr>
        </p:nvSpPr>
        <p:spPr>
          <a:xfrm>
            <a:off x="467544" y="836712"/>
            <a:ext cx="8351837" cy="5805488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eaLnBrk="1" hangingPunct="1">
              <a:buFont typeface="Wingdings" pitchFamily="2" charset="2"/>
              <a:buBlip>
                <a:blip r:embed="rId2"/>
              </a:buBlip>
            </a:pPr>
            <a:r>
              <a:rPr lang="it-IT" sz="2000" dirty="0" smtClean="0">
                <a:solidFill>
                  <a:srgbClr val="0000FF"/>
                </a:solidFill>
                <a:latin typeface="Palatino Linotype" pitchFamily="18" charset="0"/>
              </a:rPr>
              <a:t>During the past year Several effects have been studied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it-IT" sz="2000" dirty="0" smtClean="0">
                <a:solidFill>
                  <a:srgbClr val="0000FF"/>
                </a:solidFill>
                <a:latin typeface="Palatino Linotype" pitchFamily="18" charset="0"/>
              </a:rPr>
              <a:t>Kinematic rejection</a:t>
            </a:r>
          </a:p>
          <a:p>
            <a:pPr marL="736092" lvl="1" indent="-342900"/>
            <a:r>
              <a:rPr lang="it-IT" sz="1600" dirty="0" smtClean="0">
                <a:latin typeface="Palatino Linotype" pitchFamily="18" charset="0"/>
              </a:rPr>
              <a:t>Effect of the non gaussian tails</a:t>
            </a:r>
          </a:p>
          <a:p>
            <a:pPr marL="736092" lvl="1" indent="-342900"/>
            <a:r>
              <a:rPr lang="it-IT" sz="1600" dirty="0" smtClean="0">
                <a:latin typeface="Palatino Linotype" pitchFamily="18" charset="0"/>
              </a:rPr>
              <a:t>Beam pileup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it-IT" sz="2000" dirty="0" smtClean="0">
                <a:solidFill>
                  <a:srgbClr val="0000FF"/>
                </a:solidFill>
                <a:latin typeface="Palatino Linotype" pitchFamily="18" charset="0"/>
              </a:rPr>
              <a:t>Multi-charged particle background</a:t>
            </a:r>
          </a:p>
          <a:p>
            <a:pPr marL="736092" lvl="1" indent="-342900"/>
            <a:r>
              <a:rPr lang="it-IT" sz="1600" dirty="0" smtClean="0">
                <a:latin typeface="Palatino Linotype" pitchFamily="18" charset="0"/>
              </a:rPr>
              <a:t>Use of the veto detectors</a:t>
            </a:r>
          </a:p>
          <a:p>
            <a:pPr marL="736092" lvl="1" indent="-342900"/>
            <a:r>
              <a:rPr lang="it-IT" sz="1600" dirty="0" smtClean="0">
                <a:latin typeface="Palatino Linotype" pitchFamily="18" charset="0"/>
              </a:rPr>
              <a:t>Spot and cure possible flaws of the layout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it-IT" sz="2000" dirty="0" smtClean="0">
                <a:solidFill>
                  <a:srgbClr val="0000FF"/>
                </a:solidFill>
                <a:latin typeface="Palatino Linotype" pitchFamily="18" charset="0"/>
              </a:rPr>
              <a:t>Photon veto:</a:t>
            </a:r>
          </a:p>
          <a:p>
            <a:pPr marL="736092" lvl="1" indent="-342900"/>
            <a:r>
              <a:rPr lang="it-IT" sz="1600" dirty="0" smtClean="0">
                <a:latin typeface="Palatino Linotype" pitchFamily="18" charset="0"/>
              </a:rPr>
              <a:t>Effect of the detector material on the photon detection efficiency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it-IT" sz="2000" dirty="0" smtClean="0">
                <a:solidFill>
                  <a:srgbClr val="0000FF"/>
                </a:solidFill>
                <a:latin typeface="Palatino Linotype" pitchFamily="18" charset="0"/>
              </a:rPr>
              <a:t>Muon-ID using the calorimeters.</a:t>
            </a:r>
            <a:endParaRPr lang="it-IT" sz="2000" dirty="0">
              <a:solidFill>
                <a:srgbClr val="0000FF"/>
              </a:solidFill>
              <a:latin typeface="Palatino Linotype" pitchFamily="18" charset="0"/>
            </a:endParaRPr>
          </a:p>
          <a:p>
            <a:pPr marL="0" indent="0" eaLnBrk="1" hangingPunct="1">
              <a:buNone/>
            </a:pPr>
            <a:r>
              <a:rPr lang="it-IT" sz="2000" dirty="0" smtClean="0">
                <a:solidFill>
                  <a:srgbClr val="0000FF"/>
                </a:solidFill>
                <a:latin typeface="Palatino Linotype" pitchFamily="18" charset="0"/>
              </a:rPr>
              <a:t>       </a:t>
            </a:r>
            <a:r>
              <a:rPr lang="it-IT" sz="1900" dirty="0" smtClean="0">
                <a:solidFill>
                  <a:srgbClr val="FF0000"/>
                </a:solidFill>
                <a:latin typeface="Palatino Linotype" pitchFamily="18" charset="0"/>
              </a:rPr>
              <a:t>The most important backgrounds are in line with our expectations and the signal acceptance </a:t>
            </a:r>
          </a:p>
          <a:p>
            <a:pPr eaLnBrk="1" hangingPunct="1">
              <a:buNone/>
            </a:pPr>
            <a:r>
              <a:rPr lang="it-IT" sz="1900" dirty="0" smtClean="0">
                <a:solidFill>
                  <a:srgbClr val="FF0000"/>
                </a:solidFill>
                <a:latin typeface="Palatino Linotype" pitchFamily="18" charset="0"/>
              </a:rPr>
              <a:t>        is kept at abut 10%.</a:t>
            </a:r>
            <a:endParaRPr lang="it-IT" sz="2000" dirty="0" smtClean="0">
              <a:solidFill>
                <a:srgbClr val="FF0000"/>
              </a:solidFill>
              <a:latin typeface="Palatino Linotype" pitchFamily="18" charset="0"/>
            </a:endParaRPr>
          </a:p>
          <a:p>
            <a:pPr marL="0" indent="0" eaLnBrk="1" hangingPunct="1">
              <a:buNone/>
            </a:pPr>
            <a:endParaRPr lang="it-IT" sz="2000" dirty="0" smtClean="0">
              <a:solidFill>
                <a:srgbClr val="FF0000"/>
              </a:solidFill>
              <a:latin typeface="Palatino Linotype" pitchFamily="18" charset="0"/>
            </a:endParaRPr>
          </a:p>
          <a:p>
            <a:pPr>
              <a:buBlip>
                <a:blip r:embed="rId2"/>
              </a:buBlip>
              <a:defRPr/>
            </a:pPr>
            <a:r>
              <a:rPr lang="it-IT" sz="2100" dirty="0" smtClean="0">
                <a:solidFill>
                  <a:srgbClr val="0000FF"/>
                </a:solidFill>
                <a:latin typeface="Palatino Linotype" pitchFamily="18" charset="0"/>
              </a:rPr>
              <a:t>In 2012 the reparation to the K</a:t>
            </a:r>
            <a:r>
              <a:rPr lang="it-IT" sz="2100" baseline="30000" dirty="0" smtClean="0">
                <a:solidFill>
                  <a:srgbClr val="0000FF"/>
                </a:solidFill>
                <a:latin typeface="Palatino Linotype" pitchFamily="18" charset="0"/>
              </a:rPr>
              <a:t>+</a:t>
            </a:r>
            <a:r>
              <a:rPr lang="it-IT" sz="2100" dirty="0" smtClean="0">
                <a:solidFill>
                  <a:srgbClr val="0000FF"/>
                </a:solidFill>
                <a:latin typeface="Palatino Linotype" pitchFamily="18" charset="0"/>
                <a:sym typeface="Symbol"/>
              </a:rPr>
              <a:t></a:t>
            </a:r>
            <a:r>
              <a:rPr lang="it-IT" sz="210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it-IT" sz="2100" baseline="30000" dirty="0" smtClean="0">
                <a:solidFill>
                  <a:srgbClr val="0000FF"/>
                </a:solidFill>
                <a:latin typeface="Symbol" pitchFamily="18" charset="2"/>
              </a:rPr>
              <a:t>+</a:t>
            </a:r>
            <a:r>
              <a:rPr lang="it-IT" sz="2100" dirty="0" smtClean="0">
                <a:solidFill>
                  <a:srgbClr val="0000FF"/>
                </a:solidFill>
                <a:latin typeface="Symbol" pitchFamily="18" charset="2"/>
              </a:rPr>
              <a:t>nn</a:t>
            </a:r>
            <a:r>
              <a:rPr lang="it-IT" sz="2100" dirty="0" smtClean="0">
                <a:solidFill>
                  <a:srgbClr val="0000FF"/>
                </a:solidFill>
                <a:latin typeface="Palatino Linotype" pitchFamily="18" charset="0"/>
              </a:rPr>
              <a:t> will continue.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it-IT" sz="2100" dirty="0" smtClean="0">
                <a:latin typeface="Palatino Linotype" pitchFamily="18" charset="0"/>
              </a:rPr>
              <a:t>Better definition of the multiplcity cuts.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it-IT" sz="2100" dirty="0" smtClean="0">
                <a:solidFill>
                  <a:schemeClr val="accent5">
                    <a:lumMod val="50000"/>
                  </a:schemeClr>
                </a:solidFill>
                <a:latin typeface="Palatino Linotype" pitchFamily="18" charset="0"/>
              </a:rPr>
              <a:t>Effect of the material on the detection of the photons in the LAVs. </a:t>
            </a:r>
            <a:r>
              <a:rPr lang="it-IT" sz="2100" dirty="0" smtClean="0">
                <a:solidFill>
                  <a:schemeClr val="tx2"/>
                </a:solidFill>
                <a:latin typeface="Palatino Linotype" pitchFamily="18" charset="0"/>
              </a:rPr>
              <a:t>Study of the possibility to measure the photon detection inefficiency using data (as it has been done for the LKr).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it-IT" sz="2100" dirty="0" smtClean="0">
                <a:solidFill>
                  <a:srgbClr val="C00000"/>
                </a:solidFill>
                <a:latin typeface="Palatino Linotype" pitchFamily="18" charset="0"/>
              </a:rPr>
              <a:t>Further progress in the muon identification using the calorimeters.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it-IT" sz="2100" dirty="0" smtClean="0">
                <a:solidFill>
                  <a:srgbClr val="FF0000"/>
                </a:solidFill>
                <a:latin typeface="Palatino Linotype" pitchFamily="18" charset="0"/>
              </a:rPr>
              <a:t>Assessment of  background level from:</a:t>
            </a:r>
          </a:p>
          <a:p>
            <a:pPr lvl="1">
              <a:buBlip>
                <a:blip r:embed="rId2"/>
              </a:buBlip>
              <a:defRPr/>
            </a:pPr>
            <a:r>
              <a:rPr lang="it-IT" sz="2100" dirty="0" smtClean="0">
                <a:latin typeface="Palatino Linotype" pitchFamily="18" charset="0"/>
              </a:rPr>
              <a:t>K</a:t>
            </a:r>
            <a:r>
              <a:rPr lang="it-IT" sz="2100" baseline="30000" dirty="0" smtClean="0">
                <a:latin typeface="Palatino Linotype" pitchFamily="18" charset="0"/>
              </a:rPr>
              <a:t>+</a:t>
            </a:r>
            <a:r>
              <a:rPr lang="it-IT" sz="2100" dirty="0" smtClean="0">
                <a:latin typeface="Palatino Linotype" pitchFamily="18" charset="0"/>
                <a:sym typeface="Symbol"/>
              </a:rPr>
              <a:t> </a:t>
            </a:r>
            <a:r>
              <a:rPr lang="it-IT" sz="2100" dirty="0" smtClean="0">
                <a:latin typeface="Symbol" pitchFamily="18" charset="2"/>
              </a:rPr>
              <a:t>p</a:t>
            </a:r>
            <a:r>
              <a:rPr lang="it-IT" sz="2100" baseline="30000" dirty="0" smtClean="0">
                <a:latin typeface="Palatino Linotype" pitchFamily="18" charset="0"/>
              </a:rPr>
              <a:t>+</a:t>
            </a:r>
            <a:r>
              <a:rPr lang="it-IT" sz="2100" dirty="0" smtClean="0">
                <a:latin typeface="Symbol" pitchFamily="18" charset="2"/>
              </a:rPr>
              <a:t>p</a:t>
            </a:r>
            <a:r>
              <a:rPr lang="it-IT" sz="2100" baseline="30000" dirty="0" smtClean="0">
                <a:latin typeface="Palatino Linotype" pitchFamily="18" charset="0"/>
              </a:rPr>
              <a:t>0</a:t>
            </a:r>
            <a:r>
              <a:rPr lang="it-IT" sz="2100" dirty="0" smtClean="0">
                <a:latin typeface="Palatino Linotype" pitchFamily="18" charset="0"/>
              </a:rPr>
              <a:t>(</a:t>
            </a:r>
            <a:r>
              <a:rPr lang="it-IT" sz="2100" dirty="0" smtClean="0">
                <a:latin typeface="Symbol" pitchFamily="18" charset="2"/>
              </a:rPr>
              <a:t>g</a:t>
            </a:r>
            <a:r>
              <a:rPr lang="it-IT" sz="2100" dirty="0" smtClean="0">
                <a:latin typeface="Palatino Linotype" pitchFamily="18" charset="0"/>
              </a:rPr>
              <a:t>)</a:t>
            </a:r>
          </a:p>
          <a:p>
            <a:pPr lvl="1">
              <a:buBlip>
                <a:blip r:embed="rId2"/>
              </a:buBlip>
              <a:defRPr/>
            </a:pPr>
            <a:r>
              <a:rPr lang="it-IT" sz="2100" dirty="0" smtClean="0">
                <a:latin typeface="Palatino Linotype" pitchFamily="18" charset="0"/>
              </a:rPr>
              <a:t>K</a:t>
            </a:r>
            <a:r>
              <a:rPr lang="it-IT" sz="2100" baseline="30000" dirty="0" smtClean="0">
                <a:latin typeface="Palatino Linotype" pitchFamily="18" charset="0"/>
              </a:rPr>
              <a:t>+</a:t>
            </a:r>
            <a:r>
              <a:rPr lang="it-IT" sz="2100" dirty="0" smtClean="0">
                <a:latin typeface="Palatino Linotype" pitchFamily="18" charset="0"/>
                <a:sym typeface="Symbol"/>
              </a:rPr>
              <a:t>  </a:t>
            </a:r>
            <a:r>
              <a:rPr lang="it-IT" sz="2100" dirty="0" smtClean="0">
                <a:latin typeface="Symbol" pitchFamily="18" charset="2"/>
              </a:rPr>
              <a:t>p</a:t>
            </a:r>
            <a:r>
              <a:rPr lang="it-IT" sz="2100" baseline="30000" dirty="0" smtClean="0">
                <a:latin typeface="Symbol" pitchFamily="18" charset="2"/>
              </a:rPr>
              <a:t>+</a:t>
            </a:r>
            <a:r>
              <a:rPr lang="it-IT" sz="2100" dirty="0" smtClean="0">
                <a:latin typeface="Symbol" pitchFamily="18" charset="2"/>
              </a:rPr>
              <a:t>p</a:t>
            </a:r>
            <a:r>
              <a:rPr lang="it-IT" sz="2100" baseline="30000" dirty="0" smtClean="0">
                <a:latin typeface="Symbol" pitchFamily="18" charset="2"/>
              </a:rPr>
              <a:t>+</a:t>
            </a:r>
            <a:r>
              <a:rPr lang="it-IT" sz="2100" dirty="0" smtClean="0">
                <a:latin typeface="Symbol" pitchFamily="18" charset="2"/>
              </a:rPr>
              <a:t>p</a:t>
            </a:r>
            <a:r>
              <a:rPr lang="it-IT" sz="2100" baseline="30000" dirty="0" smtClean="0">
                <a:latin typeface="Symbol" pitchFamily="18" charset="2"/>
              </a:rPr>
              <a:t>-</a:t>
            </a:r>
          </a:p>
          <a:p>
            <a:pPr lvl="1">
              <a:buBlip>
                <a:blip r:embed="rId2"/>
              </a:buBlip>
              <a:defRPr/>
            </a:pPr>
            <a:r>
              <a:rPr lang="it-IT" sz="2100" dirty="0" smtClean="0">
                <a:latin typeface="Palatino Linotype" pitchFamily="18" charset="0"/>
              </a:rPr>
              <a:t>K</a:t>
            </a:r>
            <a:r>
              <a:rPr lang="it-IT" sz="2100" baseline="30000" dirty="0" smtClean="0">
                <a:latin typeface="Palatino Linotype" pitchFamily="18" charset="0"/>
              </a:rPr>
              <a:t>+</a:t>
            </a:r>
            <a:r>
              <a:rPr lang="it-IT" sz="2100" dirty="0" smtClean="0">
                <a:latin typeface="Palatino Linotype" pitchFamily="18" charset="0"/>
                <a:sym typeface="Symbol"/>
              </a:rPr>
              <a:t>  </a:t>
            </a:r>
            <a:r>
              <a:rPr lang="it-IT" sz="2100" dirty="0" smtClean="0">
                <a:latin typeface="Symbol" pitchFamily="18" charset="2"/>
              </a:rPr>
              <a:t>m</a:t>
            </a:r>
            <a:r>
              <a:rPr lang="it-IT" sz="2100" baseline="30000" dirty="0" smtClean="0">
                <a:latin typeface="Symbol" pitchFamily="18" charset="2"/>
              </a:rPr>
              <a:t>+</a:t>
            </a:r>
            <a:r>
              <a:rPr lang="it-IT" sz="2100" dirty="0" smtClean="0">
                <a:latin typeface="Symbol" pitchFamily="18" charset="2"/>
              </a:rPr>
              <a:t>n</a:t>
            </a:r>
            <a:r>
              <a:rPr lang="it-IT" sz="2100" dirty="0" smtClean="0">
                <a:latin typeface="Palatino Linotype" pitchFamily="18" charset="0"/>
              </a:rPr>
              <a:t>(</a:t>
            </a:r>
            <a:r>
              <a:rPr lang="it-IT" sz="2100" dirty="0" smtClean="0">
                <a:latin typeface="Symbol" pitchFamily="18" charset="2"/>
              </a:rPr>
              <a:t>g</a:t>
            </a:r>
            <a:r>
              <a:rPr lang="it-IT" sz="2100" dirty="0" smtClean="0">
                <a:latin typeface="Palatino Linotype" pitchFamily="18" charset="0"/>
              </a:rPr>
              <a:t>)</a:t>
            </a:r>
          </a:p>
          <a:p>
            <a:pPr lvl="1">
              <a:buBlip>
                <a:blip r:embed="rId2"/>
              </a:buBlip>
              <a:defRPr/>
            </a:pPr>
            <a:r>
              <a:rPr lang="it-IT" sz="2100" dirty="0" smtClean="0">
                <a:latin typeface="Palatino Linotype" pitchFamily="18" charset="0"/>
              </a:rPr>
              <a:t>K</a:t>
            </a:r>
            <a:r>
              <a:rPr lang="it-IT" sz="2100" baseline="30000" dirty="0" smtClean="0">
                <a:latin typeface="Palatino Linotype" pitchFamily="18" charset="0"/>
              </a:rPr>
              <a:t>+</a:t>
            </a:r>
            <a:r>
              <a:rPr lang="it-IT" sz="2100" dirty="0" smtClean="0">
                <a:latin typeface="Palatino Linotype" pitchFamily="18" charset="0"/>
                <a:sym typeface="Symbol"/>
              </a:rPr>
              <a:t>  </a:t>
            </a:r>
            <a:r>
              <a:rPr lang="it-IT" sz="2100" dirty="0" smtClean="0">
                <a:latin typeface="Symbol" pitchFamily="18" charset="2"/>
              </a:rPr>
              <a:t>p</a:t>
            </a:r>
            <a:r>
              <a:rPr lang="it-IT" sz="2100" baseline="30000" dirty="0" smtClean="0">
                <a:latin typeface="Symbol" pitchFamily="18" charset="2"/>
              </a:rPr>
              <a:t>+</a:t>
            </a:r>
            <a:r>
              <a:rPr lang="it-IT" sz="2100" dirty="0" smtClean="0">
                <a:latin typeface="Symbol" pitchFamily="18" charset="2"/>
              </a:rPr>
              <a:t>p</a:t>
            </a:r>
            <a:r>
              <a:rPr lang="it-IT" sz="2100" baseline="30000" dirty="0" smtClean="0">
                <a:latin typeface="Symbol" pitchFamily="18" charset="2"/>
              </a:rPr>
              <a:t>-</a:t>
            </a:r>
            <a:r>
              <a:rPr lang="it-IT" sz="2100" dirty="0" smtClean="0">
                <a:latin typeface="Palatino Linotype" pitchFamily="18" charset="0"/>
              </a:rPr>
              <a:t>e</a:t>
            </a:r>
            <a:r>
              <a:rPr lang="it-IT" sz="2100" baseline="30000" dirty="0" smtClean="0">
                <a:latin typeface="Palatino Linotype" pitchFamily="18" charset="0"/>
              </a:rPr>
              <a:t>+</a:t>
            </a:r>
            <a:r>
              <a:rPr lang="it-IT" sz="2100" dirty="0" smtClean="0">
                <a:latin typeface="Palatino Linotype" pitchFamily="18" charset="0"/>
              </a:rPr>
              <a:t>(</a:t>
            </a:r>
            <a:r>
              <a:rPr lang="it-IT" sz="2100" dirty="0" smtClean="0">
                <a:latin typeface="Symbol" pitchFamily="18" charset="2"/>
              </a:rPr>
              <a:t>m</a:t>
            </a:r>
            <a:r>
              <a:rPr lang="it-IT" sz="2100" baseline="30000" dirty="0" smtClean="0">
                <a:latin typeface="Palatino Linotype" pitchFamily="18" charset="0"/>
              </a:rPr>
              <a:t>+</a:t>
            </a:r>
            <a:r>
              <a:rPr lang="it-IT" sz="2100" dirty="0" smtClean="0">
                <a:latin typeface="Palatino Linotype" pitchFamily="18" charset="0"/>
              </a:rPr>
              <a:t>)</a:t>
            </a:r>
            <a:r>
              <a:rPr lang="it-IT" sz="2100" dirty="0" smtClean="0">
                <a:latin typeface="Symbol" pitchFamily="18" charset="2"/>
              </a:rPr>
              <a:t>n</a:t>
            </a:r>
          </a:p>
          <a:p>
            <a:pPr lvl="1">
              <a:buBlip>
                <a:blip r:embed="rId2"/>
              </a:buBlip>
              <a:defRPr/>
            </a:pPr>
            <a:r>
              <a:rPr lang="it-IT" sz="2100" dirty="0" smtClean="0">
                <a:latin typeface="Palatino Linotype" pitchFamily="18" charset="0"/>
              </a:rPr>
              <a:t>Beam induced background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123728" y="260648"/>
            <a:ext cx="2160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na62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86E2-E119-42F8-ABA1-01380552EC45}" type="slidenum">
              <a:rPr lang="ru-RU"/>
              <a:pPr/>
              <a:t>43</a:t>
            </a:fld>
            <a:endParaRPr lang="ru-RU"/>
          </a:p>
        </p:txBody>
      </p:sp>
      <p:pic>
        <p:nvPicPr>
          <p:cNvPr id="954428" name="Picture 60" descr="mm2m-all-l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764704"/>
            <a:ext cx="4160838" cy="3959225"/>
          </a:xfrm>
          <a:prstGeom prst="rect">
            <a:avLst/>
          </a:prstGeom>
          <a:noFill/>
        </p:spPr>
      </p:pic>
      <p:pic>
        <p:nvPicPr>
          <p:cNvPr id="954425" name="Picture 57" descr="mm2e-all-l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971550"/>
            <a:ext cx="4160838" cy="3959225"/>
          </a:xfrm>
          <a:prstGeom prst="rect">
            <a:avLst/>
          </a:prstGeom>
          <a:noFill/>
        </p:spPr>
      </p:pic>
      <p:sp>
        <p:nvSpPr>
          <p:cNvPr id="954372" name="Text Box 4"/>
          <p:cNvSpPr txBox="1">
            <a:spLocks noChangeArrowheads="1"/>
          </p:cNvSpPr>
          <p:nvPr/>
        </p:nvSpPr>
        <p:spPr bwMode="auto">
          <a:xfrm>
            <a:off x="546100" y="982663"/>
            <a:ext cx="1481138" cy="3460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K</a:t>
            </a:r>
            <a:r>
              <a:rPr lang="en-US" sz="1600" baseline="-25000">
                <a:solidFill>
                  <a:schemeClr val="tx2"/>
                </a:solidFill>
                <a:sym typeface="Symbol" pitchFamily="18" charset="2"/>
              </a:rPr>
              <a:t>e2</a:t>
            </a:r>
            <a:r>
              <a:rPr lang="en-US" sz="1600">
                <a:solidFill>
                  <a:schemeClr val="tx2"/>
                </a:solidFill>
                <a:sym typeface="Symbol" pitchFamily="18" charset="2"/>
              </a:rPr>
              <a:t> candidates</a:t>
            </a:r>
          </a:p>
        </p:txBody>
      </p:sp>
      <p:sp>
        <p:nvSpPr>
          <p:cNvPr id="954373" name="Text Box 5"/>
          <p:cNvSpPr txBox="1">
            <a:spLocks noChangeArrowheads="1"/>
          </p:cNvSpPr>
          <p:nvPr/>
        </p:nvSpPr>
        <p:spPr bwMode="auto">
          <a:xfrm>
            <a:off x="323528" y="5013176"/>
            <a:ext cx="3908425" cy="571500"/>
          </a:xfrm>
          <a:prstGeom prst="rect">
            <a:avLst/>
          </a:prstGeom>
          <a:solidFill>
            <a:srgbClr val="FFFF99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tIns="36000" bIns="3600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Comic Sans MS" pitchFamily="66" charset="0"/>
              </a:rPr>
              <a:t>145,958 K</a:t>
            </a:r>
            <a:r>
              <a:rPr lang="en-US" sz="1600" baseline="30000">
                <a:solidFill>
                  <a:schemeClr val="tx2"/>
                </a:solidFill>
                <a:latin typeface="Comic Sans MS" pitchFamily="66" charset="0"/>
                <a:sym typeface="Symbol" pitchFamily="18" charset="2"/>
              </a:rPr>
              <a:t></a:t>
            </a:r>
            <a:r>
              <a:rPr lang="en-US" sz="1600">
                <a:solidFill>
                  <a:schemeClr val="tx2"/>
                </a:solidFill>
                <a:latin typeface="Comic Sans MS" pitchFamily="66" charset="0"/>
                <a:sym typeface="Symbol" pitchFamily="18" charset="2"/>
              </a:rPr>
              <a:t></a:t>
            </a:r>
            <a:r>
              <a:rPr lang="en-US" sz="1600">
                <a:solidFill>
                  <a:schemeClr val="tx2"/>
                </a:solidFill>
                <a:latin typeface="Comic Sans MS" pitchFamily="66" charset="0"/>
              </a:rPr>
              <a:t>e</a:t>
            </a:r>
            <a:r>
              <a:rPr lang="en-US" sz="1600" baseline="30000">
                <a:solidFill>
                  <a:schemeClr val="tx2"/>
                </a:solidFill>
                <a:latin typeface="Comic Sans MS" pitchFamily="66" charset="0"/>
                <a:sym typeface="Symbol" pitchFamily="18" charset="2"/>
              </a:rPr>
              <a:t></a:t>
            </a:r>
            <a:r>
              <a:rPr lang="en-US" sz="1600">
                <a:solidFill>
                  <a:schemeClr val="tx2"/>
                </a:solidFill>
                <a:latin typeface="Comic Sans MS" pitchFamily="66" charset="0"/>
                <a:sym typeface="Symbol" pitchFamily="18" charset="2"/>
              </a:rPr>
              <a:t></a:t>
            </a:r>
            <a:r>
              <a:rPr lang="en-US" sz="1600">
                <a:solidFill>
                  <a:schemeClr val="tx2"/>
                </a:solidFill>
                <a:latin typeface="Comic Sans MS" pitchFamily="66" charset="0"/>
              </a:rPr>
              <a:t> candidates.</a:t>
            </a:r>
            <a:br>
              <a:rPr lang="en-US" sz="1600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sz="1600">
                <a:solidFill>
                  <a:schemeClr val="tx2"/>
                </a:solidFill>
                <a:latin typeface="Comic Sans MS" pitchFamily="66" charset="0"/>
              </a:rPr>
              <a:t>Electron ID efficiency: (99.28</a:t>
            </a:r>
            <a:r>
              <a:rPr lang="en-US" sz="1600">
                <a:solidFill>
                  <a:schemeClr val="tx2"/>
                </a:solidFill>
                <a:latin typeface="Comic Sans MS" pitchFamily="66" charset="0"/>
                <a:sym typeface="Symbol" pitchFamily="18" charset="2"/>
              </a:rPr>
              <a:t>0.05)</a:t>
            </a:r>
            <a:r>
              <a:rPr lang="en-US" sz="1600">
                <a:solidFill>
                  <a:schemeClr val="tx2"/>
                </a:solidFill>
                <a:latin typeface="Comic Sans MS" pitchFamily="66" charset="0"/>
              </a:rPr>
              <a:t>%.</a:t>
            </a:r>
            <a:endParaRPr lang="ru-RU" sz="160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954374" name="Rectangle 6"/>
          <p:cNvSpPr>
            <a:spLocks noGrp="1" noChangeArrowheads="1"/>
          </p:cNvSpPr>
          <p:nvPr>
            <p:ph type="title"/>
          </p:nvPr>
        </p:nvSpPr>
        <p:spPr>
          <a:xfrm>
            <a:off x="1150938" y="119063"/>
            <a:ext cx="7793037" cy="735012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K</a:t>
            </a:r>
            <a:r>
              <a:rPr lang="en-US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e2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and K</a:t>
            </a:r>
            <a:r>
              <a:rPr lang="en-US" baseline="-2500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2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samples</a:t>
            </a: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954438" name="Group 70"/>
          <p:cNvGraphicFramePr>
            <a:graphicFrameLocks noGrp="1"/>
          </p:cNvGraphicFramePr>
          <p:nvPr/>
        </p:nvGraphicFramePr>
        <p:xfrm>
          <a:off x="4860032" y="4725144"/>
          <a:ext cx="3671888" cy="2195513"/>
        </p:xfrm>
        <a:graphic>
          <a:graphicData uri="http://schemas.openxmlformats.org/drawingml/2006/table">
            <a:tbl>
              <a:tblPr/>
              <a:tblGrid>
                <a:gridCol w="1895475"/>
                <a:gridCol w="1776413"/>
              </a:tblGrid>
              <a:tr h="34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Background source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B/(S+B)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K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2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(5.64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0.20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)%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K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2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 (e)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(0.26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0.03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)%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K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e2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 (SD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+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(2.60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0.11)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%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K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e3(D)</a:t>
                      </a:r>
                      <a:endParaRPr kumimoji="0" lang="ru-RU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(0.18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0.09)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%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K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2(D)</a:t>
                      </a:r>
                      <a:endParaRPr kumimoji="0" lang="ru-RU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(0.12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0.06)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%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Wrong sign K</a:t>
                      </a:r>
                      <a:endParaRPr kumimoji="0" lang="ru-RU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(0.04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0.02)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%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Muon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halo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(2.11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0.09)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Total</a:t>
                      </a:r>
                      <a:endParaRPr kumimoji="0" lang="ru-RU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0" marB="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(10.95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0.27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)%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954423" name="Text Box 55"/>
          <p:cNvSpPr txBox="1">
            <a:spLocks noChangeArrowheads="1"/>
          </p:cNvSpPr>
          <p:nvPr/>
        </p:nvSpPr>
        <p:spPr bwMode="auto">
          <a:xfrm>
            <a:off x="3279775" y="4127500"/>
            <a:ext cx="1025525" cy="3460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Log scale</a:t>
            </a:r>
            <a:endParaRPr lang="en-US" sz="1600">
              <a:solidFill>
                <a:schemeClr val="tx2"/>
              </a:solidFill>
              <a:sym typeface="Symbol" pitchFamily="18" charset="2"/>
            </a:endParaRPr>
          </a:p>
        </p:txBody>
      </p:sp>
      <p:sp>
        <p:nvSpPr>
          <p:cNvPr id="954429" name="Text Box 61"/>
          <p:cNvSpPr txBox="1">
            <a:spLocks noChangeArrowheads="1"/>
          </p:cNvSpPr>
          <p:nvPr/>
        </p:nvSpPr>
        <p:spPr bwMode="auto">
          <a:xfrm>
            <a:off x="4932040" y="1196752"/>
            <a:ext cx="1489075" cy="3460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K</a:t>
            </a:r>
            <a:r>
              <a:rPr lang="en-US" sz="1600" baseline="-25000" dirty="0">
                <a:solidFill>
                  <a:schemeClr val="tx2"/>
                </a:solidFill>
                <a:sym typeface="Symbol" pitchFamily="18" charset="2"/>
              </a:rPr>
              <a:t>2</a:t>
            </a:r>
            <a:r>
              <a:rPr lang="en-US" sz="1600" dirty="0">
                <a:solidFill>
                  <a:schemeClr val="tx2"/>
                </a:solidFill>
                <a:sym typeface="Symbol" pitchFamily="18" charset="2"/>
              </a:rPr>
              <a:t> candidates</a:t>
            </a:r>
          </a:p>
        </p:txBody>
      </p:sp>
      <p:pic>
        <p:nvPicPr>
          <p:cNvPr id="11" name="Picture 2" descr="na62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196752"/>
            <a:ext cx="2535560" cy="6448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834816"/>
            <a:ext cx="2419672" cy="612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2B529-6FFF-49CC-A1AF-E0352ED3ED3E}" type="slidenum">
              <a:rPr lang="ru-RU"/>
              <a:pPr/>
              <a:t>44</a:t>
            </a:fld>
            <a:endParaRPr lang="ru-RU"/>
          </a:p>
        </p:txBody>
      </p:sp>
      <p:pic>
        <p:nvPicPr>
          <p:cNvPr id="956419" name="Picture 3" descr="rk-vs-c-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9188" y="2884488"/>
            <a:ext cx="2717800" cy="3240087"/>
          </a:xfrm>
          <a:prstGeom prst="rect">
            <a:avLst/>
          </a:prstGeom>
          <a:noFill/>
        </p:spPr>
      </p:pic>
      <p:pic>
        <p:nvPicPr>
          <p:cNvPr id="956420" name="Picture 4" descr="rk-vs-p-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82900"/>
            <a:ext cx="4092575" cy="3241675"/>
          </a:xfrm>
          <a:prstGeom prst="rect">
            <a:avLst/>
          </a:prstGeom>
          <a:noFill/>
        </p:spPr>
      </p:pic>
      <p:sp>
        <p:nvSpPr>
          <p:cNvPr id="956421" name="Text Box 5"/>
          <p:cNvSpPr txBox="1">
            <a:spLocks noChangeArrowheads="1"/>
          </p:cNvSpPr>
          <p:nvPr/>
        </p:nvSpPr>
        <p:spPr bwMode="auto">
          <a:xfrm>
            <a:off x="1331640" y="2060848"/>
            <a:ext cx="6497638" cy="625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700" dirty="0">
                <a:sym typeface="Symbol" pitchFamily="18" charset="2"/>
              </a:rPr>
              <a:t>Fit over </a:t>
            </a:r>
            <a:r>
              <a:rPr lang="en-US" sz="1700" dirty="0">
                <a:solidFill>
                  <a:schemeClr val="tx2"/>
                </a:solidFill>
                <a:sym typeface="Symbol" pitchFamily="18" charset="2"/>
              </a:rPr>
              <a:t>40</a:t>
            </a:r>
            <a:r>
              <a:rPr lang="en-US" sz="1700" dirty="0">
                <a:sym typeface="Symbol" pitchFamily="18" charset="2"/>
              </a:rPr>
              <a:t> measurements (</a:t>
            </a:r>
            <a:r>
              <a:rPr lang="en-US" sz="1700" dirty="0">
                <a:solidFill>
                  <a:schemeClr val="tx2"/>
                </a:solidFill>
                <a:sym typeface="Symbol" pitchFamily="18" charset="2"/>
              </a:rPr>
              <a:t>4</a:t>
            </a:r>
            <a:r>
              <a:rPr lang="en-US" sz="1700" dirty="0">
                <a:sym typeface="Symbol" pitchFamily="18" charset="2"/>
              </a:rPr>
              <a:t> data samples </a:t>
            </a:r>
            <a:r>
              <a:rPr lang="ru-RU" dirty="0">
                <a:sym typeface="Symbol" pitchFamily="18" charset="2"/>
              </a:rPr>
              <a:t>×</a:t>
            </a:r>
            <a:r>
              <a:rPr lang="en-US" sz="1700" dirty="0">
                <a:sym typeface="Symbol" pitchFamily="18" charset="2"/>
              </a:rPr>
              <a:t> </a:t>
            </a:r>
            <a:r>
              <a:rPr lang="en-US" sz="1700" dirty="0">
                <a:solidFill>
                  <a:schemeClr val="tx2"/>
                </a:solidFill>
                <a:sym typeface="Symbol" pitchFamily="18" charset="2"/>
              </a:rPr>
              <a:t>10</a:t>
            </a:r>
            <a:r>
              <a:rPr lang="en-US" sz="1700" dirty="0">
                <a:sym typeface="Symbol" pitchFamily="18" charset="2"/>
              </a:rPr>
              <a:t> momentum bins)</a:t>
            </a:r>
            <a:br>
              <a:rPr lang="en-US" sz="1700" dirty="0">
                <a:sym typeface="Symbol" pitchFamily="18" charset="2"/>
              </a:rPr>
            </a:br>
            <a:r>
              <a:rPr lang="en-US" sz="1700" dirty="0">
                <a:sym typeface="Symbol" pitchFamily="18" charset="2"/>
              </a:rPr>
              <a:t>including correlations: </a:t>
            </a:r>
            <a:r>
              <a:rPr lang="ru-RU" sz="1700" dirty="0">
                <a:solidFill>
                  <a:schemeClr val="tx2"/>
                </a:solidFill>
                <a:sym typeface="Symbol" pitchFamily="18" charset="2"/>
              </a:rPr>
              <a:t></a:t>
            </a:r>
            <a:r>
              <a:rPr lang="en-US" sz="1700" baseline="30000" dirty="0">
                <a:solidFill>
                  <a:schemeClr val="tx2"/>
                </a:solidFill>
                <a:sym typeface="Symbol" pitchFamily="18" charset="2"/>
              </a:rPr>
              <a:t>2</a:t>
            </a:r>
            <a:r>
              <a:rPr lang="en-US" sz="1700" dirty="0">
                <a:solidFill>
                  <a:schemeClr val="tx2"/>
                </a:solidFill>
                <a:sym typeface="Symbol" pitchFamily="18" charset="2"/>
              </a:rPr>
              <a:t>/</a:t>
            </a:r>
            <a:r>
              <a:rPr lang="en-US" sz="1700" dirty="0" err="1">
                <a:solidFill>
                  <a:schemeClr val="tx2"/>
                </a:solidFill>
                <a:sym typeface="Symbol" pitchFamily="18" charset="2"/>
              </a:rPr>
              <a:t>ndf</a:t>
            </a:r>
            <a:r>
              <a:rPr lang="en-US" sz="1700" dirty="0">
                <a:solidFill>
                  <a:schemeClr val="tx2"/>
                </a:solidFill>
                <a:sym typeface="Symbol" pitchFamily="18" charset="2"/>
              </a:rPr>
              <a:t>=47/39</a:t>
            </a:r>
            <a:r>
              <a:rPr lang="en-US" sz="1700" dirty="0">
                <a:sym typeface="Symbol" pitchFamily="18" charset="2"/>
              </a:rPr>
              <a:t>.</a:t>
            </a:r>
            <a:endParaRPr lang="ru-RU" sz="1700" dirty="0">
              <a:sym typeface="Symbol" pitchFamily="18" charset="2"/>
            </a:endParaRPr>
          </a:p>
        </p:txBody>
      </p:sp>
      <p:graphicFrame>
        <p:nvGraphicFramePr>
          <p:cNvPr id="956422" name="Group 6"/>
          <p:cNvGraphicFramePr>
            <a:graphicFrameLocks noGrp="1"/>
          </p:cNvGraphicFramePr>
          <p:nvPr/>
        </p:nvGraphicFramePr>
        <p:xfrm>
          <a:off x="6403975" y="2608263"/>
          <a:ext cx="2732088" cy="3537389"/>
        </p:xfrm>
        <a:graphic>
          <a:graphicData uri="http://schemas.openxmlformats.org/drawingml/2006/table">
            <a:tbl>
              <a:tblPr/>
              <a:tblGrid>
                <a:gridCol w="2020888"/>
                <a:gridCol w="711200"/>
              </a:tblGrid>
              <a:tr h="241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Uncertainty source</a:t>
                      </a:r>
                      <a:endParaRPr kumimoji="0" lang="ru-RU" sz="15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4400" marB="14400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R</a:t>
                      </a:r>
                      <a:r>
                        <a:rPr kumimoji="0" lang="en-US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K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10</a:t>
                      </a:r>
                      <a:r>
                        <a:rPr kumimoji="0" lang="en-US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5</a:t>
                      </a:r>
                    </a:p>
                  </a:txBody>
                  <a:tcPr marL="18000" marR="18000" marT="14400" marB="1440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Statistical</a:t>
                      </a:r>
                      <a:endParaRPr kumimoji="0" lang="ru-RU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4400" marB="14400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0.007</a:t>
                      </a: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4400" marB="1440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K</a:t>
                      </a:r>
                      <a:r>
                        <a:rPr kumimoji="0" lang="en-US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2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 background</a:t>
                      </a: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sym typeface="Symbol" pitchFamily="18" charset="2"/>
                      </a:endParaRPr>
                    </a:p>
                  </a:txBody>
                  <a:tcPr marL="18000" marR="18000" marT="14400" marB="144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0.004</a:t>
                      </a: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4400" marB="144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K</a:t>
                      </a:r>
                      <a:r>
                        <a:rPr kumimoji="0" lang="en-US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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e</a:t>
                      </a:r>
                      <a:r>
                        <a:rPr kumimoji="0" lang="en-US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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 (SD</a:t>
                      </a:r>
                      <a:r>
                        <a:rPr kumimoji="0" lang="en-US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+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)</a:t>
                      </a:r>
                    </a:p>
                  </a:txBody>
                  <a:tcPr marL="18000" marR="18000" marT="14400" marB="144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0.002</a:t>
                      </a: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4400" marB="144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K</a:t>
                      </a:r>
                      <a:r>
                        <a:rPr kumimoji="0" lang="en-US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</a:t>
                      </a:r>
                      <a:r>
                        <a:rPr kumimoji="0" lang="en-US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0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e</a:t>
                      </a:r>
                      <a:r>
                        <a:rPr kumimoji="0" lang="en-US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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, 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K</a:t>
                      </a:r>
                      <a:r>
                        <a:rPr kumimoji="0" lang="en-US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</a:t>
                      </a:r>
                      <a:r>
                        <a:rPr kumimoji="0" lang="en-US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</a:t>
                      </a:r>
                      <a:r>
                        <a:rPr kumimoji="0" lang="en-US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0</a:t>
                      </a:r>
                    </a:p>
                  </a:txBody>
                  <a:tcPr marL="18000" marR="18000" marT="14400" marB="144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0.003</a:t>
                      </a: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4400" marB="144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Beam halo background</a:t>
                      </a:r>
                      <a:endParaRPr kumimoji="0" lang="ru-RU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4400" marB="144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0.002</a:t>
                      </a: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4400" marB="144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Thickness of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spectrom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.</a:t>
                      </a:r>
                      <a:endParaRPr kumimoji="0" lang="ru-RU" sz="15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4400" marB="144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0.003</a:t>
                      </a: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4400" marB="1440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Acceptance correction</a:t>
                      </a:r>
                    </a:p>
                  </a:txBody>
                  <a:tcPr marL="18000" marR="18000" marT="14400" marB="144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0.002</a:t>
                      </a: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4400" marB="144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DCH alignment</a:t>
                      </a:r>
                    </a:p>
                  </a:txBody>
                  <a:tcPr marL="18000" marR="18000" marT="14400" marB="144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0.001</a:t>
                      </a: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4400" marB="144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Electron identification</a:t>
                      </a:r>
                    </a:p>
                  </a:txBody>
                  <a:tcPr marL="18000" marR="18000" marT="14400" marB="144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0.001</a:t>
                      </a: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4400" marB="144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sym typeface="Symbol" pitchFamily="18" charset="2"/>
                        </a:rPr>
                        <a:t>1TRK trigger efficiency</a:t>
                      </a:r>
                    </a:p>
                  </a:txBody>
                  <a:tcPr marL="18000" marR="18000" marT="14400" marB="144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0.001</a:t>
                      </a: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4400" marB="144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LKr readout efficiency </a:t>
                      </a:r>
                      <a:endParaRPr kumimoji="0" lang="ru-RU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4400" marB="144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0.001</a:t>
                      </a: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4400" marB="1440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Total uncertainty</a:t>
                      </a:r>
                      <a:endParaRPr kumimoji="0" lang="ru-RU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4400" marB="14400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0.010</a:t>
                      </a: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4400" marB="1440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56471" name="Text Box 55"/>
          <p:cNvSpPr txBox="1">
            <a:spLocks noChangeArrowheads="1"/>
          </p:cNvSpPr>
          <p:nvPr/>
        </p:nvSpPr>
        <p:spPr bwMode="auto">
          <a:xfrm>
            <a:off x="1647825" y="1169988"/>
            <a:ext cx="6884615" cy="887412"/>
          </a:xfrm>
          <a:prstGeom prst="rect">
            <a:avLst/>
          </a:prstGeom>
          <a:solidFill>
            <a:srgbClr val="FFFF66"/>
          </a:solidFill>
          <a:ln w="19050">
            <a:solidFill>
              <a:schemeClr val="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R</a:t>
            </a:r>
            <a:r>
              <a:rPr lang="en-US" sz="2400" baseline="-25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K</a:t>
            </a:r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= (2.488 </a:t>
            </a:r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  <a:sym typeface="Symbol" pitchFamily="18" charset="2"/>
              </a:rPr>
              <a:t>± 0.007</a:t>
            </a:r>
            <a:r>
              <a:rPr lang="en-US" sz="2400" baseline="-25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  <a:sym typeface="Symbol" pitchFamily="18" charset="2"/>
              </a:rPr>
              <a:t>stat</a:t>
            </a:r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  <a:sym typeface="Symbol" pitchFamily="18" charset="2"/>
              </a:rPr>
              <a:t> ± 0.007</a:t>
            </a:r>
            <a:r>
              <a:rPr lang="en-US" sz="2400" baseline="-25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  <a:sym typeface="Symbol" pitchFamily="18" charset="2"/>
              </a:rPr>
              <a:t>syst</a:t>
            </a:r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  <a:sym typeface="Symbol" pitchFamily="18" charset="2"/>
              </a:rPr>
              <a:t>) </a:t>
            </a:r>
            <a:r>
              <a:rPr lang="en-US" sz="240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  <a:sym typeface="Symbol" pitchFamily="18" charset="2"/>
              </a:rPr>
              <a:t></a:t>
            </a:r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  <a:sym typeface="Symbol" pitchFamily="18" charset="2"/>
              </a:rPr>
              <a:t> 10</a:t>
            </a:r>
            <a:r>
              <a:rPr lang="en-US" sz="2400" baseline="30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  <a:sym typeface="Symbol" pitchFamily="18" charset="2"/>
              </a:rPr>
              <a:t>–5</a:t>
            </a:r>
          </a:p>
          <a:p>
            <a:endParaRPr lang="en-US" sz="500" baseline="300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cs typeface="Tahoma" pitchFamily="34" charset="0"/>
              <a:sym typeface="Symbol" pitchFamily="18" charset="2"/>
            </a:endParaRPr>
          </a:p>
          <a:p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  <a:sym typeface="Symbol" pitchFamily="18" charset="2"/>
              </a:rPr>
              <a:t>R</a:t>
            </a:r>
            <a:r>
              <a:rPr lang="en-US" sz="2400" baseline="-25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  <a:sym typeface="Symbol" pitchFamily="18" charset="2"/>
              </a:rPr>
              <a:t>K</a:t>
            </a:r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  <a:sym typeface="Symbol" pitchFamily="18" charset="2"/>
              </a:rPr>
              <a:t> = (2.488 ± 0.010) </a:t>
            </a:r>
            <a:r>
              <a:rPr lang="en-US" sz="240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  <a:sym typeface="Symbol" pitchFamily="18" charset="2"/>
              </a:rPr>
              <a:t></a:t>
            </a:r>
            <a:r>
              <a:rPr lang="en-US" sz="24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  <a:sym typeface="Symbol" pitchFamily="18" charset="2"/>
              </a:rPr>
              <a:t> 10</a:t>
            </a:r>
            <a:r>
              <a:rPr lang="en-US" sz="2400" baseline="30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  <a:sym typeface="Symbol" pitchFamily="18" charset="2"/>
              </a:rPr>
              <a:t>–5</a:t>
            </a:r>
            <a:endParaRPr lang="en-US" sz="800" baseline="300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cs typeface="Tahoma" pitchFamily="34" charset="0"/>
              <a:sym typeface="Symbol" pitchFamily="18" charset="2"/>
            </a:endParaRPr>
          </a:p>
        </p:txBody>
      </p:sp>
      <p:sp>
        <p:nvSpPr>
          <p:cNvPr id="956472" name="Rectangle 56"/>
          <p:cNvSpPr>
            <a:spLocks noChangeArrowheads="1"/>
          </p:cNvSpPr>
          <p:nvPr/>
        </p:nvSpPr>
        <p:spPr bwMode="auto">
          <a:xfrm>
            <a:off x="1689100" y="1676400"/>
            <a:ext cx="441325" cy="38100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6474" name="Rectangle 5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74037" cy="735012"/>
          </a:xfrm>
          <a:noFill/>
          <a:ln/>
        </p:spPr>
        <p:txBody>
          <a:bodyPr>
            <a:norm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result (full NA62 data set)</a:t>
            </a:r>
          </a:p>
        </p:txBody>
      </p:sp>
      <p:sp>
        <p:nvSpPr>
          <p:cNvPr id="956475" name="Text Box 59"/>
          <p:cNvSpPr txBox="1">
            <a:spLocks noChangeArrowheads="1"/>
          </p:cNvSpPr>
          <p:nvPr/>
        </p:nvSpPr>
        <p:spPr bwMode="auto">
          <a:xfrm>
            <a:off x="3491880" y="6276975"/>
            <a:ext cx="5422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8000"/>
                </a:solidFill>
                <a:latin typeface="Comic Sans MS" pitchFamily="66" charset="0"/>
              </a:rPr>
              <a:t>Partial (40%) data set: PLB 698 (2011) 105.</a:t>
            </a:r>
          </a:p>
          <a:p>
            <a:pPr algn="ctr"/>
            <a:r>
              <a:rPr lang="en-US" sz="1600" dirty="0">
                <a:solidFill>
                  <a:srgbClr val="008000"/>
                </a:solidFill>
                <a:latin typeface="Comic Sans MS" pitchFamily="66" charset="0"/>
              </a:rPr>
              <a:t>Full data set: paper to be submitted in April/May 2012.</a:t>
            </a:r>
            <a:endParaRPr lang="ru-RU" sz="1600" dirty="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956477" name="Rectangle 61"/>
          <p:cNvSpPr>
            <a:spLocks noChangeArrowheads="1"/>
          </p:cNvSpPr>
          <p:nvPr/>
        </p:nvSpPr>
        <p:spPr bwMode="auto">
          <a:xfrm>
            <a:off x="4097338" y="2995613"/>
            <a:ext cx="568325" cy="195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6478" name="Text Box 62"/>
          <p:cNvSpPr txBox="1">
            <a:spLocks noChangeArrowheads="1"/>
          </p:cNvSpPr>
          <p:nvPr/>
        </p:nvSpPr>
        <p:spPr bwMode="auto">
          <a:xfrm>
            <a:off x="1692275" y="2757488"/>
            <a:ext cx="2366963" cy="3460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R</a:t>
            </a:r>
            <a:r>
              <a:rPr lang="en-US" sz="1600" baseline="-25000">
                <a:solidFill>
                  <a:schemeClr val="tx2"/>
                </a:solidFill>
              </a:rPr>
              <a:t>K</a:t>
            </a:r>
            <a:r>
              <a:rPr lang="en-US" sz="1600">
                <a:solidFill>
                  <a:schemeClr val="tx2"/>
                </a:solidFill>
              </a:rPr>
              <a:t> vs lepton momentum</a:t>
            </a:r>
            <a:endParaRPr lang="en-US" sz="1600">
              <a:solidFill>
                <a:schemeClr val="tx2"/>
              </a:solidFill>
              <a:sym typeface="Symbol" pitchFamily="18" charset="2"/>
            </a:endParaRPr>
          </a:p>
        </p:txBody>
      </p:sp>
      <p:sp>
        <p:nvSpPr>
          <p:cNvPr id="956479" name="Text Box 63"/>
          <p:cNvSpPr txBox="1">
            <a:spLocks noChangeArrowheads="1"/>
          </p:cNvSpPr>
          <p:nvPr/>
        </p:nvSpPr>
        <p:spPr bwMode="auto">
          <a:xfrm>
            <a:off x="4562475" y="2760663"/>
            <a:ext cx="1811338" cy="3460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R</a:t>
            </a:r>
            <a:r>
              <a:rPr lang="en-US" sz="1600" baseline="-25000">
                <a:solidFill>
                  <a:schemeClr val="tx2"/>
                </a:solidFill>
              </a:rPr>
              <a:t>K</a:t>
            </a:r>
            <a:r>
              <a:rPr lang="en-US" sz="1600">
                <a:solidFill>
                  <a:schemeClr val="tx2"/>
                </a:solidFill>
              </a:rPr>
              <a:t> vs data sample</a:t>
            </a:r>
            <a:endParaRPr lang="en-US" sz="1600">
              <a:solidFill>
                <a:schemeClr val="tx2"/>
              </a:solidFill>
              <a:sym typeface="Symbol" pitchFamily="18" charset="2"/>
            </a:endParaRPr>
          </a:p>
        </p:txBody>
      </p:sp>
      <p:pic>
        <p:nvPicPr>
          <p:cNvPr id="14" name="Picture 2" descr="na62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0"/>
            <a:ext cx="2124075" cy="7366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96362" y="673656"/>
            <a:ext cx="145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R</a:t>
            </a:r>
            <a:r>
              <a:rPr lang="en-US" kern="0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K</a:t>
            </a:r>
            <a:r>
              <a:rPr lang="en-US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=K</a:t>
            </a:r>
            <a:r>
              <a:rPr lang="en-US" kern="0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e2</a:t>
            </a:r>
            <a:r>
              <a:rPr lang="en-US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/K</a:t>
            </a:r>
            <a:r>
              <a:rPr lang="en-US" kern="0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sym typeface="Symbol" pitchFamily="18" charset="2"/>
              </a:rPr>
              <a:t>2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62" y="615157"/>
            <a:ext cx="7556500" cy="604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12192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n w="12700" cap="flat" cmpd="sng" algn="ctr">
                  <a:solidFill>
                    <a:srgbClr val="00009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26669E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Beam from CERN,</a:t>
            </a:r>
            <a:br>
              <a:rPr lang="en-US" sz="3600" b="1" dirty="0" smtClean="0">
                <a:ln w="12700" cap="flat" cmpd="sng" algn="ctr">
                  <a:solidFill>
                    <a:srgbClr val="00009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26669E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</a:br>
            <a:r>
              <a:rPr lang="en-US" sz="3600" b="1" dirty="0" smtClean="0">
                <a:ln w="12700" cap="flat" cmpd="sng" algn="ctr">
                  <a:solidFill>
                    <a:srgbClr val="00009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26669E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experiments close to Rome – neutrino beam</a:t>
            </a:r>
            <a:r>
              <a:rPr lang="en-US" sz="3600" b="1" dirty="0" smtClean="0">
                <a:solidFill>
                  <a:srgbClr val="1F497D"/>
                </a:solidFill>
              </a:rPr>
              <a:t/>
            </a:r>
            <a:br>
              <a:rPr lang="en-US" sz="3600" b="1" dirty="0" smtClean="0">
                <a:solidFill>
                  <a:srgbClr val="1F497D"/>
                </a:solidFill>
              </a:rPr>
            </a:br>
            <a:endParaRPr lang="en-US" sz="36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819" y="1752600"/>
            <a:ext cx="7773987" cy="4800600"/>
          </a:xfrm>
        </p:spPr>
        <p:txBody>
          <a:bodyPr/>
          <a:lstStyle/>
          <a:p>
            <a:pPr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                                                            </a:t>
            </a:r>
            <a:r>
              <a:rPr lang="en-US" sz="3600" b="1" dirty="0" smtClean="0">
                <a:solidFill>
                  <a:srgbClr val="FF0000"/>
                </a:solidFill>
              </a:rPr>
              <a:t> neutrino </a:t>
            </a:r>
          </a:p>
          <a:p>
            <a:pPr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                                   oscillation search</a:t>
            </a:r>
          </a:p>
          <a:p>
            <a:r>
              <a:rPr lang="en-US" sz="3600" b="1" dirty="0" smtClean="0">
                <a:solidFill>
                  <a:srgbClr val="1F497D"/>
                </a:solidFill>
              </a:rPr>
              <a:t>OPERA</a:t>
            </a:r>
          </a:p>
          <a:p>
            <a:r>
              <a:rPr lang="en-US" sz="3600" b="1" dirty="0" smtClean="0">
                <a:solidFill>
                  <a:srgbClr val="1F497D"/>
                </a:solidFill>
              </a:rPr>
              <a:t>ICARUS</a:t>
            </a:r>
          </a:p>
          <a:p>
            <a:pPr>
              <a:buNone/>
            </a:pPr>
            <a:r>
              <a:rPr lang="en-US" dirty="0" smtClean="0"/>
              <a:t>730 km, Gran </a:t>
            </a:r>
            <a:r>
              <a:rPr lang="en-US" dirty="0" err="1" smtClean="0"/>
              <a:t>Sasso</a:t>
            </a:r>
            <a:r>
              <a:rPr lang="en-US" dirty="0" smtClean="0"/>
              <a:t> Laboratory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FNAL, 17/08/2011</a:t>
            </a:r>
            <a:endParaRPr lang="de-DE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C2D908-47F1-334F-998E-7A27858AE77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2" y="3048000"/>
            <a:ext cx="2413000" cy="27813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rot="10800000">
            <a:off x="3276600" y="5257800"/>
            <a:ext cx="3505200" cy="1588"/>
          </a:xfrm>
          <a:prstGeom prst="straightConnector1">
            <a:avLst/>
          </a:prstGeom>
          <a:solidFill>
            <a:schemeClr val="accent1"/>
          </a:solidFill>
          <a:ln w="60325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304806" y="1447800"/>
          <a:ext cx="4054475" cy="1600200"/>
        </p:xfrm>
        <a:graphic>
          <a:graphicData uri="http://schemas.openxmlformats.org/presentationml/2006/ole">
            <p:oleObj spid="_x0000_s229378" name="Equation" r:id="rId4" imgW="558800" imgH="228600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7200" y="6063974"/>
            <a:ext cx="6986809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CE1CFF"/>
                </a:solidFill>
              </a:rPr>
              <a:t>nie</a:t>
            </a:r>
            <a:r>
              <a:rPr lang="en-US" sz="3200" b="1" dirty="0" smtClean="0">
                <a:solidFill>
                  <a:srgbClr val="CE1CFF"/>
                </a:solidFill>
              </a:rPr>
              <a:t> </a:t>
            </a:r>
            <a:r>
              <a:rPr lang="en-US" sz="3200" b="1" dirty="0" err="1" smtClean="0">
                <a:solidFill>
                  <a:srgbClr val="CE1CFF"/>
                </a:solidFill>
              </a:rPr>
              <a:t>bedzie</a:t>
            </a:r>
            <a:r>
              <a:rPr lang="en-US" sz="3200" b="1" dirty="0" smtClean="0">
                <a:solidFill>
                  <a:srgbClr val="CE1CFF"/>
                </a:solidFill>
              </a:rPr>
              <a:t> </a:t>
            </a:r>
            <a:r>
              <a:rPr lang="en-US" sz="3200" b="1" dirty="0" err="1" smtClean="0">
                <a:solidFill>
                  <a:srgbClr val="CE1CFF"/>
                </a:solidFill>
              </a:rPr>
              <a:t>o</a:t>
            </a:r>
            <a:r>
              <a:rPr lang="en-US" sz="3200" b="1" dirty="0" smtClean="0">
                <a:solidFill>
                  <a:srgbClr val="CE1CFF"/>
                </a:solidFill>
              </a:rPr>
              <a:t> </a:t>
            </a:r>
            <a:r>
              <a:rPr lang="en-US" sz="3200" b="1" dirty="0" err="1" smtClean="0">
                <a:solidFill>
                  <a:srgbClr val="CE1CFF"/>
                </a:solidFill>
              </a:rPr>
              <a:t>pomiarze</a:t>
            </a:r>
            <a:r>
              <a:rPr lang="en-US" sz="3200" b="1" dirty="0" smtClean="0">
                <a:solidFill>
                  <a:srgbClr val="CE1CFF"/>
                </a:solidFill>
              </a:rPr>
              <a:t> </a:t>
            </a:r>
            <a:r>
              <a:rPr lang="en-US" sz="3200" b="1" dirty="0" err="1" smtClean="0">
                <a:solidFill>
                  <a:srgbClr val="CE1CFF"/>
                </a:solidFill>
              </a:rPr>
              <a:t>predkości</a:t>
            </a:r>
            <a:r>
              <a:rPr lang="en-US" sz="3200" b="1" dirty="0" smtClean="0">
                <a:solidFill>
                  <a:srgbClr val="CE1CFF"/>
                </a:solidFill>
              </a:rPr>
              <a:t> </a:t>
            </a:r>
            <a:r>
              <a:rPr lang="en-US" sz="3200" b="1" dirty="0" err="1" smtClean="0">
                <a:solidFill>
                  <a:srgbClr val="CE1CFF"/>
                </a:solidFill>
              </a:rPr>
              <a:t>neutrin</a:t>
            </a:r>
            <a:endParaRPr lang="en-US" sz="3200" b="1" dirty="0">
              <a:solidFill>
                <a:srgbClr val="CE1C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57150"/>
            <a:ext cx="5867400" cy="11620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underground Gran </a:t>
            </a:r>
            <a:r>
              <a:rPr lang="en-US" b="1" dirty="0" err="1" smtClean="0">
                <a:solidFill>
                  <a:srgbClr val="1F497D"/>
                </a:solidFill>
              </a:rPr>
              <a:t>Sasso</a:t>
            </a:r>
            <a:r>
              <a:rPr lang="en-US" b="1" dirty="0" smtClean="0">
                <a:solidFill>
                  <a:srgbClr val="1F497D"/>
                </a:solidFill>
              </a:rPr>
              <a:t> laboratory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Pisa Meeting 2009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C2D908-47F1-334F-998E-7A27858AE77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8280400" cy="525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2286000" cy="1738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851338"/>
            <a:ext cx="6794500" cy="46891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0" y="4419600"/>
            <a:ext cx="177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around 5 in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45262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FNAL, 17/08/2011</a:t>
            </a:r>
            <a:endParaRPr lang="de-DE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29600" y="6477012"/>
            <a:ext cx="762000" cy="244475"/>
          </a:xfrm>
          <a:prstGeom prst="rect">
            <a:avLst/>
          </a:prstGeom>
        </p:spPr>
        <p:txBody>
          <a:bodyPr/>
          <a:lstStyle/>
          <a:p>
            <a:fld id="{5DC70EBA-7EBA-F04F-8AA5-E40D171F7C9A}" type="slidenum">
              <a:rPr lang="en-US"/>
              <a:pPr/>
              <a:t>47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87900" y="549287"/>
            <a:ext cx="4356100" cy="3186113"/>
            <a:chOff x="2730" y="2000"/>
            <a:chExt cx="2764" cy="1861"/>
          </a:xfrm>
        </p:grpSpPr>
        <p:sp>
          <p:nvSpPr>
            <p:cNvPr id="524291" name="Rectangle 3"/>
            <p:cNvSpPr>
              <a:spLocks noChangeArrowheads="1"/>
            </p:cNvSpPr>
            <p:nvPr/>
          </p:nvSpPr>
          <p:spPr bwMode="auto">
            <a:xfrm>
              <a:off x="4933" y="2282"/>
              <a:ext cx="561" cy="129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292" name="Rectangle 4"/>
            <p:cNvSpPr>
              <a:spLocks noChangeArrowheads="1"/>
            </p:cNvSpPr>
            <p:nvPr/>
          </p:nvSpPr>
          <p:spPr bwMode="auto">
            <a:xfrm>
              <a:off x="3307" y="2282"/>
              <a:ext cx="560" cy="129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293" name="Rectangle 5"/>
            <p:cNvSpPr>
              <a:spLocks noChangeArrowheads="1"/>
            </p:cNvSpPr>
            <p:nvPr/>
          </p:nvSpPr>
          <p:spPr bwMode="auto">
            <a:xfrm>
              <a:off x="4132" y="2282"/>
              <a:ext cx="560" cy="129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294" name="Rectangle 6"/>
            <p:cNvSpPr>
              <a:spLocks noChangeArrowheads="1"/>
            </p:cNvSpPr>
            <p:nvPr/>
          </p:nvSpPr>
          <p:spPr bwMode="auto">
            <a:xfrm>
              <a:off x="3867" y="2282"/>
              <a:ext cx="50" cy="1292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295" name="Rectangle 7"/>
            <p:cNvSpPr>
              <a:spLocks noChangeArrowheads="1"/>
            </p:cNvSpPr>
            <p:nvPr/>
          </p:nvSpPr>
          <p:spPr bwMode="auto">
            <a:xfrm>
              <a:off x="4082" y="2282"/>
              <a:ext cx="51" cy="1292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296" name="Rectangle 8"/>
            <p:cNvSpPr>
              <a:spLocks noChangeArrowheads="1"/>
            </p:cNvSpPr>
            <p:nvPr/>
          </p:nvSpPr>
          <p:spPr bwMode="auto">
            <a:xfrm>
              <a:off x="4904" y="2282"/>
              <a:ext cx="54" cy="1292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297" name="Rectangle 9"/>
            <p:cNvSpPr>
              <a:spLocks noChangeArrowheads="1"/>
            </p:cNvSpPr>
            <p:nvPr/>
          </p:nvSpPr>
          <p:spPr bwMode="auto">
            <a:xfrm>
              <a:off x="4691" y="2282"/>
              <a:ext cx="53" cy="1292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298" name="Line 10"/>
            <p:cNvSpPr>
              <a:spLocks noChangeShapeType="1"/>
            </p:cNvSpPr>
            <p:nvPr/>
          </p:nvSpPr>
          <p:spPr bwMode="auto">
            <a:xfrm>
              <a:off x="3657" y="3021"/>
              <a:ext cx="1479" cy="394"/>
            </a:xfrm>
            <a:prstGeom prst="line">
              <a:avLst/>
            </a:prstGeom>
            <a:noFill/>
            <a:ln w="6350">
              <a:solidFill>
                <a:srgbClr val="4D4D4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299" name="Line 11"/>
            <p:cNvSpPr>
              <a:spLocks noChangeShapeType="1"/>
            </p:cNvSpPr>
            <p:nvPr/>
          </p:nvSpPr>
          <p:spPr bwMode="auto">
            <a:xfrm>
              <a:off x="3669" y="3019"/>
              <a:ext cx="1496" cy="206"/>
            </a:xfrm>
            <a:prstGeom prst="line">
              <a:avLst/>
            </a:prstGeom>
            <a:noFill/>
            <a:ln w="6350">
              <a:solidFill>
                <a:srgbClr val="4D4D4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00" name="Line 12"/>
            <p:cNvSpPr>
              <a:spLocks noChangeShapeType="1"/>
            </p:cNvSpPr>
            <p:nvPr/>
          </p:nvSpPr>
          <p:spPr bwMode="auto">
            <a:xfrm flipV="1">
              <a:off x="3335" y="3020"/>
              <a:ext cx="307" cy="1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01" name="Line 13"/>
            <p:cNvSpPr>
              <a:spLocks noChangeShapeType="1"/>
            </p:cNvSpPr>
            <p:nvPr/>
          </p:nvSpPr>
          <p:spPr bwMode="auto">
            <a:xfrm>
              <a:off x="2730" y="3022"/>
              <a:ext cx="575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prstDash val="sysDot"/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02" name="Line 14"/>
            <p:cNvSpPr>
              <a:spLocks noChangeShapeType="1"/>
            </p:cNvSpPr>
            <p:nvPr/>
          </p:nvSpPr>
          <p:spPr bwMode="auto">
            <a:xfrm flipV="1">
              <a:off x="3666" y="2786"/>
              <a:ext cx="701" cy="231"/>
            </a:xfrm>
            <a:prstGeom prst="line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03" name="Line 15"/>
            <p:cNvSpPr>
              <a:spLocks noChangeShapeType="1"/>
            </p:cNvSpPr>
            <p:nvPr/>
          </p:nvSpPr>
          <p:spPr bwMode="auto">
            <a:xfrm>
              <a:off x="4370" y="2784"/>
              <a:ext cx="825" cy="10"/>
            </a:xfrm>
            <a:prstGeom prst="line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04" name="Line 16"/>
            <p:cNvSpPr>
              <a:spLocks noChangeShapeType="1"/>
            </p:cNvSpPr>
            <p:nvPr/>
          </p:nvSpPr>
          <p:spPr bwMode="auto">
            <a:xfrm flipV="1">
              <a:off x="4364" y="2306"/>
              <a:ext cx="621" cy="482"/>
            </a:xfrm>
            <a:prstGeom prst="line">
              <a:avLst/>
            </a:prstGeom>
            <a:noFill/>
            <a:ln w="6350">
              <a:solidFill>
                <a:srgbClr val="CC000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05" name="Line 17"/>
            <p:cNvSpPr>
              <a:spLocks noChangeShapeType="1"/>
            </p:cNvSpPr>
            <p:nvPr/>
          </p:nvSpPr>
          <p:spPr bwMode="auto">
            <a:xfrm flipV="1">
              <a:off x="4377" y="2516"/>
              <a:ext cx="745" cy="266"/>
            </a:xfrm>
            <a:prstGeom prst="line">
              <a:avLst/>
            </a:prstGeom>
            <a:noFill/>
            <a:ln w="6350">
              <a:solidFill>
                <a:srgbClr val="CC000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06" name="Line 18"/>
            <p:cNvSpPr>
              <a:spLocks noChangeShapeType="1"/>
            </p:cNvSpPr>
            <p:nvPr/>
          </p:nvSpPr>
          <p:spPr bwMode="auto">
            <a:xfrm>
              <a:off x="4686" y="2788"/>
              <a:ext cx="58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07" name="Line 19"/>
            <p:cNvSpPr>
              <a:spLocks noChangeShapeType="1"/>
            </p:cNvSpPr>
            <p:nvPr/>
          </p:nvSpPr>
          <p:spPr bwMode="auto">
            <a:xfrm>
              <a:off x="4901" y="2793"/>
              <a:ext cx="57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08" name="Line 20"/>
            <p:cNvSpPr>
              <a:spLocks noChangeShapeType="1"/>
            </p:cNvSpPr>
            <p:nvPr/>
          </p:nvSpPr>
          <p:spPr bwMode="auto">
            <a:xfrm flipV="1">
              <a:off x="4078" y="2864"/>
              <a:ext cx="54" cy="17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09" name="Line 21"/>
            <p:cNvSpPr>
              <a:spLocks noChangeShapeType="1"/>
            </p:cNvSpPr>
            <p:nvPr/>
          </p:nvSpPr>
          <p:spPr bwMode="auto">
            <a:xfrm flipV="1">
              <a:off x="3863" y="2935"/>
              <a:ext cx="53" cy="17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10" name="Line 22"/>
            <p:cNvSpPr>
              <a:spLocks noChangeShapeType="1"/>
            </p:cNvSpPr>
            <p:nvPr/>
          </p:nvSpPr>
          <p:spPr bwMode="auto">
            <a:xfrm>
              <a:off x="3857" y="3045"/>
              <a:ext cx="60" cy="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11" name="Line 23"/>
            <p:cNvSpPr>
              <a:spLocks noChangeShapeType="1"/>
            </p:cNvSpPr>
            <p:nvPr/>
          </p:nvSpPr>
          <p:spPr bwMode="auto">
            <a:xfrm>
              <a:off x="4085" y="3078"/>
              <a:ext cx="60" cy="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12" name="Line 24"/>
            <p:cNvSpPr>
              <a:spLocks noChangeShapeType="1"/>
            </p:cNvSpPr>
            <p:nvPr/>
          </p:nvSpPr>
          <p:spPr bwMode="auto">
            <a:xfrm>
              <a:off x="4902" y="3190"/>
              <a:ext cx="61" cy="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13" name="Line 25"/>
            <p:cNvSpPr>
              <a:spLocks noChangeShapeType="1"/>
            </p:cNvSpPr>
            <p:nvPr/>
          </p:nvSpPr>
          <p:spPr bwMode="auto">
            <a:xfrm>
              <a:off x="4685" y="3162"/>
              <a:ext cx="60" cy="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14" name="Line 26"/>
            <p:cNvSpPr>
              <a:spLocks noChangeShapeType="1"/>
            </p:cNvSpPr>
            <p:nvPr/>
          </p:nvSpPr>
          <p:spPr bwMode="auto">
            <a:xfrm>
              <a:off x="3863" y="3078"/>
              <a:ext cx="46" cy="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15" name="Line 27"/>
            <p:cNvSpPr>
              <a:spLocks noChangeShapeType="1"/>
            </p:cNvSpPr>
            <p:nvPr/>
          </p:nvSpPr>
          <p:spPr bwMode="auto">
            <a:xfrm>
              <a:off x="4087" y="3136"/>
              <a:ext cx="46" cy="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16" name="Line 28"/>
            <p:cNvSpPr>
              <a:spLocks noChangeShapeType="1"/>
            </p:cNvSpPr>
            <p:nvPr/>
          </p:nvSpPr>
          <p:spPr bwMode="auto">
            <a:xfrm>
              <a:off x="4692" y="3299"/>
              <a:ext cx="46" cy="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17" name="Line 29"/>
            <p:cNvSpPr>
              <a:spLocks noChangeShapeType="1"/>
            </p:cNvSpPr>
            <p:nvPr/>
          </p:nvSpPr>
          <p:spPr bwMode="auto">
            <a:xfrm>
              <a:off x="4902" y="3355"/>
              <a:ext cx="47" cy="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18" name="Text Box 30"/>
            <p:cNvSpPr txBox="1">
              <a:spLocks noChangeArrowheads="1"/>
            </p:cNvSpPr>
            <p:nvPr/>
          </p:nvSpPr>
          <p:spPr bwMode="auto">
            <a:xfrm>
              <a:off x="3305" y="3364"/>
              <a:ext cx="56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1872" tIns="50935" rIns="101872" bIns="50935">
              <a:prstTxWarp prst="textNoShape">
                <a:avLst/>
              </a:prstTxWarp>
              <a:spAutoFit/>
            </a:bodyPr>
            <a:lstStyle/>
            <a:p>
              <a:pPr algn="ctr" defTabSz="1019175" eaLnBrk="0" hangingPunct="0">
                <a:spcBef>
                  <a:spcPct val="50000"/>
                </a:spcBef>
              </a:pPr>
              <a:r>
                <a:rPr lang="en-GB" sz="1600">
                  <a:solidFill>
                    <a:srgbClr val="292929"/>
                  </a:solidFill>
                </a:rPr>
                <a:t>Pb</a:t>
              </a:r>
            </a:p>
          </p:txBody>
        </p:sp>
        <p:sp>
          <p:nvSpPr>
            <p:cNvPr id="524319" name="Text Box 31"/>
            <p:cNvSpPr txBox="1">
              <a:spLocks noChangeArrowheads="1"/>
            </p:cNvSpPr>
            <p:nvPr/>
          </p:nvSpPr>
          <p:spPr bwMode="auto">
            <a:xfrm>
              <a:off x="3832" y="3659"/>
              <a:ext cx="1505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1872" tIns="50935" rIns="101872" bIns="50935">
              <a:prstTxWarp prst="textNoShape">
                <a:avLst/>
              </a:prstTxWarp>
              <a:spAutoFit/>
            </a:bodyPr>
            <a:lstStyle/>
            <a:p>
              <a:pPr algn="ctr" defTabSz="1019175" eaLnBrk="0" hangingPunct="0">
                <a:spcBef>
                  <a:spcPct val="50000"/>
                </a:spcBef>
              </a:pPr>
              <a:r>
                <a:rPr lang="en-GB" sz="1600">
                  <a:solidFill>
                    <a:srgbClr val="292929"/>
                  </a:solidFill>
                </a:rPr>
                <a:t>Emulsion layers</a:t>
              </a:r>
            </a:p>
          </p:txBody>
        </p:sp>
        <p:sp>
          <p:nvSpPr>
            <p:cNvPr id="524320" name="Line 32"/>
            <p:cNvSpPr>
              <a:spLocks noChangeShapeType="1"/>
            </p:cNvSpPr>
            <p:nvPr/>
          </p:nvSpPr>
          <p:spPr bwMode="auto">
            <a:xfrm flipH="1" flipV="1">
              <a:off x="3891" y="3568"/>
              <a:ext cx="278" cy="137"/>
            </a:xfrm>
            <a:prstGeom prst="line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21" name="Text Box 33"/>
            <p:cNvSpPr txBox="1">
              <a:spLocks noChangeArrowheads="1"/>
            </p:cNvSpPr>
            <p:nvPr/>
          </p:nvSpPr>
          <p:spPr bwMode="auto">
            <a:xfrm>
              <a:off x="2760" y="2844"/>
              <a:ext cx="431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1872" tIns="50935" rIns="101872" bIns="50935">
              <a:prstTxWarp prst="textNoShape">
                <a:avLst/>
              </a:prstTxWarp>
              <a:spAutoFit/>
            </a:bodyPr>
            <a:lstStyle/>
            <a:p>
              <a:pPr algn="ctr" defTabSz="1019175" eaLnBrk="0" hangingPunct="0">
                <a:spcBef>
                  <a:spcPct val="50000"/>
                </a:spcBef>
              </a:pPr>
              <a:r>
                <a:rPr lang="en-GB" sz="1600" b="1">
                  <a:solidFill>
                    <a:srgbClr val="CC0000"/>
                  </a:solidFill>
                  <a:latin typeface="Symbol" charset="2"/>
                </a:rPr>
                <a:t>n</a:t>
              </a:r>
            </a:p>
          </p:txBody>
        </p:sp>
        <p:sp>
          <p:nvSpPr>
            <p:cNvPr id="524322" name="Text Box 34"/>
            <p:cNvSpPr txBox="1">
              <a:spLocks noChangeArrowheads="1"/>
            </p:cNvSpPr>
            <p:nvPr/>
          </p:nvSpPr>
          <p:spPr bwMode="auto">
            <a:xfrm>
              <a:off x="4016" y="2639"/>
              <a:ext cx="43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1872" tIns="50935" rIns="101872" bIns="50935">
              <a:prstTxWarp prst="textNoShape">
                <a:avLst/>
              </a:prstTxWarp>
              <a:spAutoFit/>
            </a:bodyPr>
            <a:lstStyle/>
            <a:p>
              <a:pPr algn="ctr" defTabSz="1019175" eaLnBrk="0" hangingPunct="0">
                <a:spcBef>
                  <a:spcPct val="50000"/>
                </a:spcBef>
              </a:pPr>
              <a:r>
                <a:rPr lang="en-GB" sz="1600" b="1">
                  <a:solidFill>
                    <a:srgbClr val="CC0000"/>
                  </a:solidFill>
                  <a:latin typeface="Symbol" charset="2"/>
                </a:rPr>
                <a:t>t</a:t>
              </a:r>
            </a:p>
          </p:txBody>
        </p:sp>
        <p:sp>
          <p:nvSpPr>
            <p:cNvPr id="524323" name="Line 35"/>
            <p:cNvSpPr>
              <a:spLocks noChangeShapeType="1"/>
            </p:cNvSpPr>
            <p:nvPr/>
          </p:nvSpPr>
          <p:spPr bwMode="auto">
            <a:xfrm>
              <a:off x="3295" y="2481"/>
              <a:ext cx="5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24" name="Text Box 36"/>
            <p:cNvSpPr txBox="1">
              <a:spLocks noChangeArrowheads="1"/>
            </p:cNvSpPr>
            <p:nvPr/>
          </p:nvSpPr>
          <p:spPr bwMode="auto">
            <a:xfrm>
              <a:off x="3242" y="2284"/>
              <a:ext cx="674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1872" tIns="50935" rIns="101872" bIns="50935">
              <a:prstTxWarp prst="textNoShape">
                <a:avLst/>
              </a:prstTxWarp>
              <a:spAutoFit/>
            </a:bodyPr>
            <a:lstStyle/>
            <a:p>
              <a:pPr algn="ctr" defTabSz="1019175" eaLnBrk="0" hangingPunct="0">
                <a:spcBef>
                  <a:spcPct val="50000"/>
                </a:spcBef>
              </a:pPr>
              <a:r>
                <a:rPr lang="en-GB" sz="1300" b="1"/>
                <a:t>1 mm</a:t>
              </a:r>
            </a:p>
          </p:txBody>
        </p:sp>
        <p:sp>
          <p:nvSpPr>
            <p:cNvPr id="524325" name="Text Box 37"/>
            <p:cNvSpPr txBox="1">
              <a:spLocks noChangeArrowheads="1"/>
            </p:cNvSpPr>
            <p:nvPr/>
          </p:nvSpPr>
          <p:spPr bwMode="auto">
            <a:xfrm>
              <a:off x="4037" y="2000"/>
              <a:ext cx="744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1872" tIns="50935" rIns="101872" bIns="50935">
              <a:prstTxWarp prst="textNoShape">
                <a:avLst/>
              </a:prstTxWarp>
              <a:spAutoFit/>
            </a:bodyPr>
            <a:lstStyle/>
            <a:p>
              <a:pPr defTabSz="1019175" eaLnBrk="0" hangingPunct="0">
                <a:spcBef>
                  <a:spcPct val="50000"/>
                </a:spcBef>
              </a:pPr>
              <a:r>
                <a:rPr lang="en-GB" sz="1600"/>
                <a:t>Plastic base</a:t>
              </a:r>
              <a:endParaRPr lang="fr-FR" sz="1800"/>
            </a:p>
          </p:txBody>
        </p:sp>
        <p:sp>
          <p:nvSpPr>
            <p:cNvPr id="524326" name="Line 38"/>
            <p:cNvSpPr>
              <a:spLocks noChangeShapeType="1"/>
            </p:cNvSpPr>
            <p:nvPr/>
          </p:nvSpPr>
          <p:spPr bwMode="auto">
            <a:xfrm flipV="1">
              <a:off x="3975" y="2175"/>
              <a:ext cx="120" cy="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327" name="Line 39"/>
            <p:cNvSpPr>
              <a:spLocks noChangeShapeType="1"/>
            </p:cNvSpPr>
            <p:nvPr/>
          </p:nvSpPr>
          <p:spPr bwMode="auto">
            <a:xfrm flipH="1" flipV="1">
              <a:off x="4110" y="3563"/>
              <a:ext cx="75" cy="124"/>
            </a:xfrm>
            <a:prstGeom prst="line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24329" name="Picture 41" descr="PhotoEC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94" y="4221175"/>
            <a:ext cx="2484437" cy="2224087"/>
          </a:xfrm>
          <a:prstGeom prst="rect">
            <a:avLst/>
          </a:prstGeom>
          <a:noFill/>
        </p:spPr>
      </p:pic>
      <p:sp>
        <p:nvSpPr>
          <p:cNvPr id="524331" name="Text Box 43"/>
          <p:cNvSpPr txBox="1">
            <a:spLocks noChangeArrowheads="1"/>
          </p:cNvSpPr>
          <p:nvPr/>
        </p:nvSpPr>
        <p:spPr bwMode="auto">
          <a:xfrm>
            <a:off x="690569" y="4186249"/>
            <a:ext cx="3015309" cy="44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1872" tIns="50935" rIns="101872" bIns="50935">
            <a:prstTxWarp prst="textNoShape">
              <a:avLst/>
            </a:prstTxWarp>
            <a:spAutoFit/>
          </a:bodyPr>
          <a:lstStyle/>
          <a:p>
            <a:pPr defTabSz="1019175" eaLnBrk="0" hangingPunct="0"/>
            <a:r>
              <a:rPr lang="fr-FR" sz="2200"/>
              <a:t>56 </a:t>
            </a:r>
            <a:r>
              <a:rPr lang="fr-FR" sz="2200">
                <a:solidFill>
                  <a:srgbClr val="FF0000"/>
                </a:solidFill>
              </a:rPr>
              <a:t>emulsion films</a:t>
            </a:r>
            <a:r>
              <a:rPr lang="fr-FR" sz="2200"/>
              <a:t> / brick</a:t>
            </a:r>
            <a:endParaRPr lang="en-US" sz="2200">
              <a:solidFill>
                <a:srgbClr val="0000FF"/>
              </a:solidFill>
              <a:latin typeface="Times" charset="0"/>
            </a:endParaRPr>
          </a:p>
        </p:txBody>
      </p:sp>
      <p:sp>
        <p:nvSpPr>
          <p:cNvPr id="524333" name="Rectangle 45"/>
          <p:cNvSpPr>
            <a:spLocks noGrp="1" noChangeArrowheads="1"/>
          </p:cNvSpPr>
          <p:nvPr>
            <p:ph type="title"/>
          </p:nvPr>
        </p:nvSpPr>
        <p:spPr>
          <a:xfrm>
            <a:off x="755656" y="0"/>
            <a:ext cx="4443413" cy="908050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/>
          <a:lstStyle/>
          <a:p>
            <a:pPr defTabSz="449263"/>
            <a:r>
              <a:rPr lang="pl-PL" sz="4000" dirty="0" smtClean="0">
                <a:solidFill>
                  <a:schemeClr val="tx2"/>
                </a:solidFill>
              </a:rPr>
              <a:t> </a:t>
            </a:r>
            <a:r>
              <a:rPr lang="pl-PL" sz="4000" b="1" dirty="0" smtClean="0">
                <a:solidFill>
                  <a:srgbClr val="1F497D"/>
                </a:solidFill>
              </a:rPr>
              <a:t>OPERA detector</a:t>
            </a:r>
            <a:endParaRPr lang="en-US" sz="4000" b="1" dirty="0">
              <a:solidFill>
                <a:srgbClr val="1F497D"/>
              </a:solidFill>
            </a:endParaRPr>
          </a:p>
        </p:txBody>
      </p:sp>
      <p:pic>
        <p:nvPicPr>
          <p:cNvPr id="524335" name="Picture 47" descr="ope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364978"/>
            <a:ext cx="5199064" cy="3899298"/>
          </a:xfrm>
          <a:prstGeom prst="rect">
            <a:avLst/>
          </a:prstGeom>
          <a:noFill/>
        </p:spPr>
      </p:pic>
      <p:sp>
        <p:nvSpPr>
          <p:cNvPr id="524337" name="Text Box 49"/>
          <p:cNvSpPr txBox="1">
            <a:spLocks noChangeArrowheads="1"/>
          </p:cNvSpPr>
          <p:nvPr/>
        </p:nvSpPr>
        <p:spPr bwMode="auto">
          <a:xfrm>
            <a:off x="5580069" y="3716338"/>
            <a:ext cx="16651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l-PL" sz="2000" dirty="0"/>
              <a:t>200 tys</a:t>
            </a:r>
            <a:r>
              <a:rPr lang="pl-PL" sz="2000" dirty="0" smtClean="0"/>
              <a:t> bricks:</a:t>
            </a:r>
            <a:endParaRPr lang="pl-PL" sz="2000" dirty="0"/>
          </a:p>
        </p:txBody>
      </p:sp>
      <p:graphicFrame>
        <p:nvGraphicFramePr>
          <p:cNvPr id="524338" name="Object 50"/>
          <p:cNvGraphicFramePr>
            <a:graphicFrameLocks noChangeAspect="1"/>
          </p:cNvGraphicFramePr>
          <p:nvPr/>
        </p:nvGraphicFramePr>
        <p:xfrm>
          <a:off x="5473565" y="188914"/>
          <a:ext cx="409575" cy="566737"/>
        </p:xfrm>
        <a:graphic>
          <a:graphicData uri="http://schemas.openxmlformats.org/presentationml/2006/ole">
            <p:oleObj spid="_x0000_s231426" name="Equation" r:id="rId6" imgW="165100" imgH="228600" progId="Equation.DSMT4">
              <p:embed/>
            </p:oleObj>
          </a:graphicData>
        </a:graphic>
      </p:graphicFrame>
      <p:sp>
        <p:nvSpPr>
          <p:cNvPr id="524339" name="Text Box 51"/>
          <p:cNvSpPr txBox="1">
            <a:spLocks noChangeArrowheads="1"/>
          </p:cNvSpPr>
          <p:nvPr/>
        </p:nvSpPr>
        <p:spPr bwMode="auto">
          <a:xfrm>
            <a:off x="6642146" y="149177"/>
            <a:ext cx="21430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l-PL" sz="2000" dirty="0" smtClean="0">
                <a:solidFill>
                  <a:srgbClr val="006600"/>
                </a:solidFill>
              </a:rPr>
              <a:t>range of </a:t>
            </a:r>
            <a:r>
              <a:rPr lang="pl-PL" sz="2000" dirty="0" smtClean="0">
                <a:solidFill>
                  <a:srgbClr val="006600"/>
                </a:solidFill>
                <a:latin typeface="Symbol" charset="2"/>
              </a:rPr>
              <a:t>t</a:t>
            </a:r>
            <a:r>
              <a:rPr lang="pl-PL" sz="2000" dirty="0" smtClean="0">
                <a:solidFill>
                  <a:srgbClr val="006600"/>
                </a:solidFill>
              </a:rPr>
              <a:t> </a:t>
            </a:r>
            <a:r>
              <a:rPr lang="pl-PL" sz="2000" dirty="0">
                <a:solidFill>
                  <a:srgbClr val="006600"/>
                </a:solidFill>
              </a:rPr>
              <a:t>&gt;100</a:t>
            </a:r>
            <a:r>
              <a:rPr lang="pl-PL" sz="2000" dirty="0">
                <a:solidFill>
                  <a:srgbClr val="006600"/>
                </a:solidFill>
                <a:latin typeface="Symbol" charset="2"/>
              </a:rPr>
              <a:t>m</a:t>
            </a:r>
            <a:r>
              <a:rPr lang="pl-PL" sz="2000" dirty="0">
                <a:solidFill>
                  <a:srgbClr val="006600"/>
                </a:solidFill>
              </a:rPr>
              <a:t>m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566" y="5794376"/>
            <a:ext cx="2971800" cy="9398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57185" y="914400"/>
            <a:ext cx="47852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1F497D"/>
                </a:solidFill>
              </a:rPr>
              <a:t>hybrid detector: </a:t>
            </a:r>
          </a:p>
          <a:p>
            <a:pPr lvl="1">
              <a:buFont typeface="Arial"/>
              <a:buChar char="•"/>
            </a:pPr>
            <a:r>
              <a:rPr lang="en-US" sz="2000" b="1" dirty="0" smtClean="0">
                <a:solidFill>
                  <a:srgbClr val="1F497D"/>
                </a:solidFill>
              </a:rPr>
              <a:t> spectrometer to localize interesting</a:t>
            </a:r>
          </a:p>
          <a:p>
            <a:r>
              <a:rPr lang="en-US" sz="2000" b="1" dirty="0" smtClean="0">
                <a:solidFill>
                  <a:srgbClr val="1F497D"/>
                </a:solidFill>
              </a:rPr>
              <a:t>                              candidates for</a:t>
            </a:r>
            <a:r>
              <a:rPr lang="en-US" sz="2000" b="1" dirty="0" smtClean="0">
                <a:solidFill>
                  <a:srgbClr val="1F497D"/>
                </a:solidFill>
                <a:latin typeface="Symbol" charset="2"/>
                <a:cs typeface="Symbol" charset="2"/>
              </a:rPr>
              <a:t> </a:t>
            </a:r>
            <a:r>
              <a:rPr lang="en-US" sz="2000" b="1" dirty="0" err="1" smtClean="0">
                <a:solidFill>
                  <a:srgbClr val="1F497D"/>
                </a:solidFill>
                <a:latin typeface="Symbol" charset="2"/>
                <a:cs typeface="Symbol" charset="2"/>
              </a:rPr>
              <a:t>t</a:t>
            </a:r>
            <a:r>
              <a:rPr lang="en-US" sz="2000" b="1" dirty="0" smtClean="0">
                <a:solidFill>
                  <a:srgbClr val="1F497D"/>
                </a:solidFill>
                <a:latin typeface="Symbol" charset="2"/>
                <a:cs typeface="Symbol" charset="2"/>
              </a:rPr>
              <a:t> </a:t>
            </a:r>
            <a:r>
              <a:rPr lang="en-US" sz="2000" b="1" dirty="0" smtClean="0">
                <a:solidFill>
                  <a:srgbClr val="1F497D"/>
                </a:solidFill>
              </a:rPr>
              <a:t>production</a:t>
            </a:r>
          </a:p>
          <a:p>
            <a:pPr lvl="1">
              <a:buFont typeface="Arial"/>
              <a:buChar char="•"/>
            </a:pPr>
            <a:r>
              <a:rPr lang="en-US" sz="2000" b="1" dirty="0" smtClean="0">
                <a:solidFill>
                  <a:srgbClr val="1F497D"/>
                </a:solidFill>
              </a:rPr>
              <a:t>  emulsion target and tracker</a:t>
            </a:r>
            <a:endParaRPr lang="en-US" sz="20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candidte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Pisa Meeting 2009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C2D908-47F1-334F-998E-7A27858AE77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" y="1219200"/>
            <a:ext cx="9143999" cy="5574302"/>
          </a:xfrm>
          <a:prstGeom prst="rect">
            <a:avLst/>
          </a:prstGeom>
        </p:spPr>
      </p:pic>
      <p:graphicFrame>
        <p:nvGraphicFramePr>
          <p:cNvPr id="7" name="Content Placeholder 6"/>
          <p:cNvGraphicFramePr>
            <a:graphicFrameLocks noChangeAspect="1"/>
          </p:cNvGraphicFramePr>
          <p:nvPr>
            <p:ph idx="1"/>
          </p:nvPr>
        </p:nvGraphicFramePr>
        <p:xfrm>
          <a:off x="2006335" y="-48005"/>
          <a:ext cx="1168931" cy="1267205"/>
        </p:xfrm>
        <a:graphic>
          <a:graphicData uri="http://schemas.openxmlformats.org/presentationml/2006/ole">
            <p:oleObj spid="_x0000_s233474" name="Equation" r:id="rId4" imgW="177800" imgH="215900" progId="Equation.DSMT4">
              <p:embed/>
            </p:oleObj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134" y="1143000"/>
            <a:ext cx="8320866" cy="5505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650" y="-190500"/>
            <a:ext cx="9893300" cy="723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Annual Progress Report of the Organization </a:t>
            </a:r>
            <a:br>
              <a:rPr lang="en-US" sz="2400" b="1" dirty="0" smtClean="0"/>
            </a:br>
            <a:r>
              <a:rPr lang="en-US" sz="2400" b="1" dirty="0" smtClean="0"/>
              <a:t>for the fifty-seventh financial year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819" y="1295400"/>
            <a:ext cx="7773987" cy="5078314"/>
          </a:xfrm>
        </p:spPr>
        <p:txBody>
          <a:bodyPr>
            <a:spAutoFit/>
          </a:bodyPr>
          <a:lstStyle/>
          <a:p>
            <a:r>
              <a:rPr lang="en-US" sz="1800" dirty="0" smtClean="0"/>
              <a:t>The non-LHC physics </a:t>
            </a:r>
            <a:r>
              <a:rPr lang="en-US" sz="1800" dirty="0" err="1" smtClean="0"/>
              <a:t>programme</a:t>
            </a:r>
            <a:r>
              <a:rPr lang="en-US" sz="1800" dirty="0" smtClean="0"/>
              <a:t> was highly successful at all facilities - SPS, PS, AD, </a:t>
            </a:r>
            <a:r>
              <a:rPr lang="en-US" sz="1800" dirty="0" err="1" smtClean="0"/>
              <a:t>n_TOF</a:t>
            </a:r>
            <a:r>
              <a:rPr lang="en-US" sz="1800" dirty="0" smtClean="0"/>
              <a:t>, ISOLDE - and at the </a:t>
            </a:r>
            <a:r>
              <a:rPr lang="en-US" sz="1800" dirty="0" err="1" smtClean="0"/>
              <a:t>axion</a:t>
            </a:r>
            <a:r>
              <a:rPr lang="en-US" sz="1800" dirty="0" smtClean="0"/>
              <a:t> search experiments. The highlights include excellent physics runs by </a:t>
            </a:r>
            <a:r>
              <a:rPr lang="en-US" sz="1800" dirty="0" smtClean="0">
                <a:solidFill>
                  <a:srgbClr val="CE1CFF"/>
                </a:solidFill>
              </a:rPr>
              <a:t>OPERA and ICARUS</a:t>
            </a:r>
            <a:r>
              <a:rPr lang="en-US" sz="1800" dirty="0" smtClean="0"/>
              <a:t>, with the former experiment’s measurement of the</a:t>
            </a:r>
            <a:r>
              <a:rPr lang="en-US" sz="1800" dirty="0" smtClean="0">
                <a:solidFill>
                  <a:srgbClr val="FF0000"/>
                </a:solidFill>
              </a:rPr>
              <a:t> neutrino time-of-flight</a:t>
            </a:r>
            <a:r>
              <a:rPr lang="en-US" sz="1800" dirty="0" smtClean="0"/>
              <a:t>. Highlights also include the increased </a:t>
            </a:r>
            <a:r>
              <a:rPr lang="en-US" sz="1800" dirty="0" err="1" smtClean="0">
                <a:solidFill>
                  <a:srgbClr val="008000"/>
                </a:solidFill>
              </a:rPr>
              <a:t>antihydrogen</a:t>
            </a:r>
            <a:r>
              <a:rPr lang="en-US" sz="1800" dirty="0" smtClean="0">
                <a:solidFill>
                  <a:srgbClr val="008000"/>
                </a:solidFill>
              </a:rPr>
              <a:t> trapping</a:t>
            </a:r>
            <a:r>
              <a:rPr lang="en-US" sz="1800" dirty="0" smtClean="0"/>
              <a:t> efficiencies and </a:t>
            </a:r>
            <a:r>
              <a:rPr lang="en-US" sz="1800" dirty="0" smtClean="0">
                <a:solidFill>
                  <a:srgbClr val="008000"/>
                </a:solidFill>
              </a:rPr>
              <a:t>storage times by ALPHA</a:t>
            </a:r>
            <a:r>
              <a:rPr lang="en-US" sz="1800" dirty="0" smtClean="0"/>
              <a:t> (published in Nature); the high-precision measurement of the </a:t>
            </a:r>
            <a:r>
              <a:rPr lang="en-US" sz="1800" dirty="0" smtClean="0">
                <a:solidFill>
                  <a:srgbClr val="008000"/>
                </a:solidFill>
              </a:rPr>
              <a:t>antiproton mass by ASACUSA</a:t>
            </a:r>
            <a:r>
              <a:rPr lang="en-US" sz="1800" dirty="0" smtClean="0"/>
              <a:t> (published in Nature); the </a:t>
            </a:r>
            <a:r>
              <a:rPr lang="en-US" sz="1800" dirty="0" smtClean="0">
                <a:solidFill>
                  <a:srgbClr val="3366FF"/>
                </a:solidFill>
              </a:rPr>
              <a:t>CLOUD analysis of aerosol nucleation</a:t>
            </a:r>
            <a:r>
              <a:rPr lang="en-US" sz="1800" dirty="0" smtClean="0"/>
              <a:t> under controlled conditions (published in Nature); the COMPASS </a:t>
            </a:r>
            <a:r>
              <a:rPr lang="en-US" sz="1800" dirty="0" err="1" smtClean="0"/>
              <a:t>muon</a:t>
            </a:r>
            <a:r>
              <a:rPr lang="en-US" sz="1800" dirty="0" smtClean="0"/>
              <a:t> run with a longitudinally-</a:t>
            </a:r>
            <a:r>
              <a:rPr lang="en-US" sz="1800" dirty="0" smtClean="0">
                <a:solidFill>
                  <a:srgbClr val="FF0000"/>
                </a:solidFill>
              </a:rPr>
              <a:t>polarized proton target</a:t>
            </a:r>
            <a:r>
              <a:rPr lang="en-US" sz="1800" dirty="0" smtClean="0"/>
              <a:t> and the</a:t>
            </a:r>
            <a:r>
              <a:rPr lang="en-US" sz="1800" dirty="0" smtClean="0">
                <a:solidFill>
                  <a:srgbClr val="FF0000"/>
                </a:solidFill>
              </a:rPr>
              <a:t> particle wave analysis</a:t>
            </a:r>
            <a:r>
              <a:rPr lang="en-US" sz="1800" dirty="0" smtClean="0"/>
              <a:t> of the 2008/2009 data set; the proton-proton high-</a:t>
            </a:r>
            <a:r>
              <a:rPr lang="en-US" sz="1800" dirty="0" err="1" smtClean="0"/>
              <a:t>pT</a:t>
            </a:r>
            <a:r>
              <a:rPr lang="en-US" sz="1800" dirty="0" smtClean="0"/>
              <a:t> studies at 160 </a:t>
            </a:r>
            <a:r>
              <a:rPr lang="en-US" sz="1800" dirty="0" err="1" smtClean="0"/>
              <a:t>GeV</a:t>
            </a:r>
            <a:r>
              <a:rPr lang="en-US" sz="1800" dirty="0" smtClean="0"/>
              <a:t> by NA61; and the completion of the </a:t>
            </a:r>
            <a:r>
              <a:rPr lang="en-US" sz="1800" i="1" dirty="0" smtClean="0"/>
              <a:t>RK analysis by</a:t>
            </a:r>
            <a:r>
              <a:rPr lang="en-US" sz="1800" i="1" dirty="0" smtClean="0">
                <a:solidFill>
                  <a:srgbClr val="CCB547"/>
                </a:solidFill>
              </a:rPr>
              <a:t> NA62</a:t>
            </a:r>
            <a:r>
              <a:rPr lang="en-US" sz="1800" i="1" dirty="0" smtClean="0"/>
              <a:t>. For </a:t>
            </a:r>
            <a:r>
              <a:rPr lang="en-US" sz="1800" i="1" dirty="0" err="1" smtClean="0">
                <a:solidFill>
                  <a:srgbClr val="FF0000"/>
                </a:solidFill>
              </a:rPr>
              <a:t>n_TOF</a:t>
            </a:r>
            <a:r>
              <a:rPr lang="en-US" sz="1800" i="1" dirty="0" smtClean="0">
                <a:solidFill>
                  <a:srgbClr val="FF0000"/>
                </a:solidFill>
              </a:rPr>
              <a:t>, the intensity goals were reached</a:t>
            </a:r>
            <a:r>
              <a:rPr lang="en-US" sz="1800" i="1" dirty="0" smtClean="0"/>
              <a:t> for the first time, leading to a successful operation with several targets and providing results of interest to nuclear technology, medicine and astrophysics. A record number of shifts of radioactive beams were provided at </a:t>
            </a:r>
            <a:r>
              <a:rPr lang="en-US" sz="1800" i="1" dirty="0" smtClean="0">
                <a:solidFill>
                  <a:srgbClr val="FF0000"/>
                </a:solidFill>
              </a:rPr>
              <a:t>ISOLDE</a:t>
            </a:r>
            <a:r>
              <a:rPr lang="en-US" sz="1800" i="1" dirty="0" smtClean="0"/>
              <a:t> and led to, among other notable results, the </a:t>
            </a:r>
            <a:r>
              <a:rPr lang="en-US" sz="1800" i="1" dirty="0" smtClean="0">
                <a:solidFill>
                  <a:srgbClr val="FF0000"/>
                </a:solidFill>
              </a:rPr>
              <a:t>mass measurement of 82Zn.</a:t>
            </a:r>
            <a:r>
              <a:rPr lang="en-US" sz="1800" i="1" dirty="0" smtClean="0"/>
              <a:t> </a:t>
            </a:r>
            <a:r>
              <a:rPr lang="en-US" sz="1800" i="1" dirty="0" smtClean="0">
                <a:solidFill>
                  <a:srgbClr val="660066"/>
                </a:solidFill>
              </a:rPr>
              <a:t>CAST</a:t>
            </a:r>
            <a:r>
              <a:rPr lang="en-US" sz="1800" i="1" dirty="0" smtClean="0">
                <a:solidFill>
                  <a:srgbClr val="FF0000"/>
                </a:solidFill>
              </a:rPr>
              <a:t> </a:t>
            </a:r>
            <a:r>
              <a:rPr lang="en-US" sz="1800" i="1" dirty="0" smtClean="0"/>
              <a:t>completed their</a:t>
            </a:r>
            <a:r>
              <a:rPr lang="en-US" sz="1800" i="1" dirty="0" smtClean="0">
                <a:solidFill>
                  <a:srgbClr val="660066"/>
                </a:solidFill>
              </a:rPr>
              <a:t> </a:t>
            </a:r>
            <a:r>
              <a:rPr lang="en-US" sz="1800" i="1" dirty="0" err="1" smtClean="0">
                <a:solidFill>
                  <a:srgbClr val="660066"/>
                </a:solidFill>
              </a:rPr>
              <a:t>axion</a:t>
            </a:r>
            <a:r>
              <a:rPr lang="en-US" sz="1800" i="1" dirty="0" smtClean="0">
                <a:solidFill>
                  <a:srgbClr val="660066"/>
                </a:solidFill>
              </a:rPr>
              <a:t> high-mass scan up to 1.15 eV/c</a:t>
            </a:r>
            <a:r>
              <a:rPr lang="en-US" sz="1800" i="1" baseline="30000" dirty="0" smtClean="0">
                <a:solidFill>
                  <a:srgbClr val="660066"/>
                </a:solidFill>
              </a:rPr>
              <a:t>2</a:t>
            </a:r>
            <a:r>
              <a:rPr lang="en-US" sz="1800" i="1" dirty="0" smtClean="0"/>
              <a:t>.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European Strategy for Future ν Physics 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1E5993-D8A6-CF4E-B317-0D91F23A28AA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600" y="0"/>
            <a:ext cx="7221264" cy="990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4F81BD"/>
                </a:solidFill>
              </a:rPr>
              <a:t>several improvements in</a:t>
            </a:r>
            <a:r>
              <a:rPr lang="en-US" sz="2400" b="1" dirty="0" smtClean="0">
                <a:solidFill>
                  <a:srgbClr val="4F81BD"/>
                </a:solidFill>
              </a:rPr>
              <a:t> data analysis </a:t>
            </a:r>
            <a:br>
              <a:rPr lang="en-US" sz="2400" b="1" dirty="0" smtClean="0">
                <a:solidFill>
                  <a:srgbClr val="4F81BD"/>
                </a:solidFill>
              </a:rPr>
            </a:br>
            <a:r>
              <a:rPr lang="en-US" sz="2400" b="1" dirty="0" smtClean="0">
                <a:solidFill>
                  <a:srgbClr val="4F81BD"/>
                </a:solidFill>
              </a:rPr>
              <a:t>and background estimations</a:t>
            </a:r>
            <a:r>
              <a:rPr lang="en-US" sz="2400" dirty="0" smtClean="0">
                <a:solidFill>
                  <a:srgbClr val="4F81BD"/>
                </a:solidFill>
              </a:rPr>
              <a:t>, example:</a:t>
            </a:r>
            <a:endParaRPr lang="en-US" sz="2400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011989"/>
            <a:ext cx="8440464" cy="5846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2" y="2413000"/>
            <a:ext cx="7899400" cy="444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4601" y="2413012"/>
            <a:ext cx="2941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4F81BD"/>
                </a:solidFill>
              </a:rPr>
              <a:t>present expectations:</a:t>
            </a:r>
            <a:endParaRPr lang="en-US" sz="2400" b="1" dirty="0">
              <a:solidFill>
                <a:srgbClr val="4F81B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other event topologies: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3574"/>
            <a:ext cx="9181936" cy="5562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999" y="563562"/>
            <a:ext cx="9227935" cy="565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GB"/>
              <a:t>Slide: </a:t>
            </a:r>
            <a:fld id="{872689EC-5C2C-C847-B5A5-0D2D2426AE55}" type="slidenum">
              <a:rPr lang="en-GB"/>
              <a:pPr/>
              <a:t>52</a:t>
            </a:fld>
            <a:endParaRPr lang="en-GB"/>
          </a:p>
        </p:txBody>
      </p:sp>
      <p:sp>
        <p:nvSpPr>
          <p:cNvPr id="21507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ea typeface="ＭＳ Ｐゴシック" charset="-128"/>
                <a:cs typeface="ＭＳ Ｐゴシック" charset="-128"/>
              </a:rPr>
              <a:t>The ICARUS detector in underground  Hall B of LNGS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7108" y="1227056"/>
            <a:ext cx="5990492" cy="563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Footer Placeholder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SPSC_June2011</a:t>
            </a: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rPr>
              <a:t>LAr</a:t>
            </a:r>
            <a:r>
              <a:rPr lang="en-US" dirty="0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rPr>
              <a:t> purity time </a:t>
            </a:r>
            <a:r>
              <a:rPr lang="en-US" dirty="0" smtClean="0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rPr>
              <a:t>evolution and trigger</a:t>
            </a:r>
            <a:endParaRPr lang="en-US" dirty="0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206262" y="5486400"/>
            <a:ext cx="5486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 eaLnBrk="1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Font typeface="Times New Roman" charset="0"/>
              <a:buNone/>
            </a:pPr>
            <a:r>
              <a:rPr lang="en-US" dirty="0">
                <a:solidFill>
                  <a:srgbClr val="4C4C4C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	</a:t>
            </a:r>
            <a:r>
              <a:rPr lang="en-US" dirty="0" smtClean="0">
                <a:solidFill>
                  <a:srgbClr val="4C4C4C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	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7655" name="Footer Placeholder 7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SPSC_June2011</a:t>
            </a:r>
            <a:endParaRPr lang="en-GB" smtClean="0"/>
          </a:p>
        </p:txBody>
      </p:sp>
      <p:sp>
        <p:nvSpPr>
          <p:cNvPr id="27656" name="Slide Number Placeholder 8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endParaRPr lang="en-GB" dirty="0" smtClean="0">
              <a:solidFill>
                <a:schemeClr val="accent1"/>
              </a:solidFill>
            </a:endParaRPr>
          </a:p>
        </p:txBody>
      </p:sp>
      <p:pic>
        <p:nvPicPr>
          <p:cNvPr id="10" name="Picture 9" descr="Lifetime_West_240620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692" y="530225"/>
            <a:ext cx="4050323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Lifetime_East_240620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1664" y="533400"/>
            <a:ext cx="4022481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" y="3638550"/>
            <a:ext cx="5125593" cy="321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410200" y="4191000"/>
            <a:ext cx="317342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 charset="2"/>
              </a:rPr>
              <a:t>Offset value (2.40 ms) </a:t>
            </a:r>
          </a:p>
          <a:p>
            <a:r>
              <a:rPr lang="en-US" dirty="0" smtClean="0">
                <a:sym typeface="Symbol" charset="2"/>
              </a:rPr>
              <a:t>in agreement with </a:t>
            </a:r>
            <a:r>
              <a:rPr lang="en-US" dirty="0" err="1" smtClean="0">
                <a:latin typeface="Symbol" charset="2"/>
                <a:sym typeface="Symbol" charset="2"/>
              </a:rPr>
              <a:t>n</a:t>
            </a:r>
            <a:r>
              <a:rPr lang="en-US" dirty="0" smtClean="0">
                <a:sym typeface="Symbol" charset="2"/>
              </a:rPr>
              <a:t> </a:t>
            </a:r>
            <a:r>
              <a:rPr lang="en-US" dirty="0" err="1" smtClean="0">
                <a:sym typeface="Symbol" charset="2"/>
              </a:rPr>
              <a:t>t.o.f</a:t>
            </a:r>
            <a:r>
              <a:rPr lang="en-US" dirty="0" smtClean="0">
                <a:sym typeface="Symbol" charset="2"/>
              </a:rPr>
              <a:t>.</a:t>
            </a:r>
          </a:p>
          <a:p>
            <a:r>
              <a:rPr lang="en-US" dirty="0" smtClean="0">
                <a:sym typeface="Symbol" charset="2"/>
              </a:rPr>
              <a:t> (2.44 ms) with the addition </a:t>
            </a:r>
          </a:p>
          <a:p>
            <a:r>
              <a:rPr lang="en-US" dirty="0" smtClean="0">
                <a:sym typeface="Symbol" charset="2"/>
              </a:rPr>
              <a:t>of 40 </a:t>
            </a:r>
            <a:r>
              <a:rPr lang="en-US" dirty="0" err="1" smtClean="0">
                <a:solidFill>
                  <a:srgbClr val="000000"/>
                </a:solidFill>
              </a:rPr>
              <a:t>μ</a:t>
            </a:r>
            <a:r>
              <a:rPr lang="en-US" dirty="0" err="1" smtClean="0">
                <a:sym typeface="Symbol" charset="2"/>
              </a:rPr>
              <a:t>s</a:t>
            </a:r>
            <a:r>
              <a:rPr lang="en-US" dirty="0" smtClean="0">
                <a:sym typeface="Symbol" charset="2"/>
              </a:rPr>
              <a:t> fiber transit time </a:t>
            </a:r>
          </a:p>
          <a:p>
            <a:r>
              <a:rPr lang="en-US" dirty="0" smtClean="0">
                <a:sym typeface="Symbol" charset="2"/>
              </a:rPr>
              <a:t>from external LNGS labs </a:t>
            </a:r>
          </a:p>
          <a:p>
            <a:r>
              <a:rPr lang="en-US" dirty="0" smtClean="0">
                <a:sym typeface="Symbol" charset="2"/>
              </a:rPr>
              <a:t>to Hall B (8km).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S PGothic" pitchFamily="34" charset="-128"/>
                <a:cs typeface="MS PGothic" pitchFamily="34" charset="-128"/>
              </a:rPr>
              <a:t>Preliminary results of first CNGS 2010 run</a:t>
            </a:r>
          </a:p>
        </p:txBody>
      </p:sp>
      <p:sp>
        <p:nvSpPr>
          <p:cNvPr id="31747" name="Content Placeholder 5"/>
          <p:cNvSpPr>
            <a:spLocks noGrp="1"/>
          </p:cNvSpPr>
          <p:nvPr>
            <p:ph idx="1"/>
          </p:nvPr>
        </p:nvSpPr>
        <p:spPr>
          <a:xfrm>
            <a:off x="281354" y="946269"/>
            <a:ext cx="8581292" cy="2482731"/>
          </a:xfrm>
        </p:spPr>
        <p:txBody>
          <a:bodyPr>
            <a:spAutoFit/>
          </a:bodyPr>
          <a:lstStyle/>
          <a:p>
            <a:pPr marL="231775" indent="-231775">
              <a:lnSpc>
                <a:spcPct val="120000"/>
              </a:lnSpc>
              <a:spcBef>
                <a:spcPts val="1200"/>
              </a:spcBef>
              <a:buSzPct val="200000"/>
              <a:buFont typeface="Arial" charset="0"/>
              <a:buChar char="•"/>
            </a:pPr>
            <a:r>
              <a:rPr lang="en-US" sz="2000" dirty="0">
                <a:ea typeface="ＭＳ Ｐゴシック" charset="-128"/>
                <a:cs typeface="ＭＳ Ｐゴシック" charset="-128"/>
              </a:rPr>
              <a:t>Full sample analyzed</a:t>
            </a:r>
            <a:r>
              <a:rPr lang="en-US" sz="2000" dirty="0">
                <a:ea typeface="ＭＳ Ｐゴシック" charset="-128"/>
                <a:cs typeface="ＭＳ Ｐゴシック" charset="-128"/>
                <a:sym typeface="Symbol" charset="2"/>
              </a:rPr>
              <a:t>, i.e.</a:t>
            </a:r>
            <a:r>
              <a:rPr lang="en-US" sz="2000" dirty="0" smtClean="0">
                <a:ea typeface="ＭＳ Ｐゴシック" charset="-128"/>
                <a:cs typeface="ＭＳ Ｐゴシック" charset="-128"/>
                <a:sym typeface="Symbol" charset="2"/>
              </a:rPr>
              <a:t> 5.8 </a:t>
            </a:r>
            <a:r>
              <a:rPr lang="en-US" sz="2000" dirty="0" err="1">
                <a:ea typeface="ＭＳ Ｐゴシック" charset="-128"/>
                <a:cs typeface="ＭＳ Ｐゴシック" charset="-128"/>
                <a:sym typeface="Symbol" charset="2"/>
              </a:rPr>
              <a:t></a:t>
            </a:r>
            <a:r>
              <a:rPr lang="en-US" sz="2000" dirty="0">
                <a:ea typeface="ＭＳ Ｐゴシック" charset="-128"/>
                <a:cs typeface="ＭＳ Ｐゴシック" charset="-128"/>
                <a:sym typeface="Symbol" charset="2"/>
              </a:rPr>
              <a:t> 10</a:t>
            </a:r>
            <a:r>
              <a:rPr lang="en-US" sz="2000" baseline="30000" dirty="0">
                <a:ea typeface="ＭＳ Ｐゴシック" charset="-128"/>
                <a:cs typeface="ＭＳ Ｐゴシック" charset="-128"/>
                <a:sym typeface="Symbol" charset="2"/>
              </a:rPr>
              <a:t>18</a:t>
            </a:r>
            <a:r>
              <a:rPr lang="en-US" sz="2000" dirty="0">
                <a:ea typeface="ＭＳ Ｐゴシック" charset="-128"/>
                <a:cs typeface="ＭＳ Ｐゴシック" charset="-128"/>
                <a:sym typeface="Symbol" charset="2"/>
              </a:rPr>
              <a:t> pot. Classified by visual scanning into </a:t>
            </a:r>
            <a:r>
              <a:rPr lang="en-US" sz="2000" dirty="0" err="1">
                <a:ea typeface="ＭＳ Ｐゴシック" charset="-128"/>
                <a:cs typeface="ＭＳ Ｐゴシック" charset="-128"/>
                <a:sym typeface="Symbol" charset="2"/>
              </a:rPr>
              <a:t>fiducial</a:t>
            </a:r>
            <a:r>
              <a:rPr lang="en-US" sz="2000" dirty="0">
                <a:ea typeface="ＭＳ Ｐゴシック" charset="-128"/>
                <a:cs typeface="ＭＳ Ｐゴシック" charset="-128"/>
                <a:sym typeface="Symbol" charset="2"/>
              </a:rPr>
              <a:t> volume of 434 </a:t>
            </a:r>
            <a:r>
              <a:rPr lang="en-US" sz="2000" dirty="0" err="1">
                <a:ea typeface="ＭＳ Ｐゴシック" charset="-128"/>
                <a:cs typeface="ＭＳ Ｐゴシック" charset="-128"/>
                <a:sym typeface="Symbol" charset="2"/>
              </a:rPr>
              <a:t>t</a:t>
            </a:r>
            <a:r>
              <a:rPr lang="en-US" sz="2000" dirty="0">
                <a:ea typeface="ＭＳ Ｐゴシック" charset="-128"/>
                <a:cs typeface="ＭＳ Ｐゴシック" charset="-128"/>
                <a:sym typeface="Symbol" charset="2"/>
              </a:rPr>
              <a:t>.</a:t>
            </a:r>
          </a:p>
          <a:p>
            <a:pPr marL="231775" indent="-231775">
              <a:lnSpc>
                <a:spcPct val="120000"/>
              </a:lnSpc>
              <a:spcBef>
                <a:spcPts val="1200"/>
              </a:spcBef>
              <a:buSzPct val="200000"/>
              <a:buFont typeface="Arial" charset="0"/>
              <a:buChar char="•"/>
            </a:pPr>
            <a:r>
              <a:rPr lang="en-US" sz="2000" dirty="0">
                <a:ea typeface="ＭＳ Ｐゴシック" charset="-128"/>
                <a:cs typeface="ＭＳ Ｐゴシック" charset="-128"/>
              </a:rPr>
              <a:t>Number of collected interactions compared with number of interactions predicted ((2.6 </a:t>
            </a:r>
            <a:r>
              <a:rPr lang="en-US" sz="2000" dirty="0" err="1">
                <a:latin typeface="Lucida Grande" charset="0"/>
                <a:ea typeface="Lucida Grande" charset="0"/>
                <a:cs typeface="Lucida Grande" charset="0"/>
              </a:rPr>
              <a:t>ν</a:t>
            </a:r>
            <a:r>
              <a:rPr lang="en-US" sz="2000" dirty="0">
                <a:latin typeface="Lucida Grande" charset="0"/>
                <a:ea typeface="Lucida Grande" charset="0"/>
                <a:cs typeface="Lucida Grande" charset="0"/>
              </a:rPr>
              <a:t>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CC + 0.86 </a:t>
            </a:r>
            <a:r>
              <a:rPr lang="en-US" sz="2000" dirty="0" err="1">
                <a:latin typeface="Lucida Grande" charset="0"/>
                <a:ea typeface="Lucida Grande" charset="0"/>
                <a:cs typeface="Lucida Grande" charset="0"/>
              </a:rPr>
              <a:t>ν</a:t>
            </a:r>
            <a:r>
              <a:rPr lang="en-US" sz="2000" dirty="0">
                <a:latin typeface="Lucida Grande" charset="0"/>
                <a:ea typeface="Lucida Grande" charset="0"/>
                <a:cs typeface="Lucida Grande" charset="0"/>
              </a:rPr>
              <a:t>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NC) 10</a:t>
            </a:r>
            <a:r>
              <a:rPr lang="en-US" sz="2000" baseline="30000" dirty="0">
                <a:ea typeface="ＭＳ Ｐゴシック" charset="-128"/>
                <a:cs typeface="ＭＳ Ｐゴシック" charset="-128"/>
              </a:rPr>
              <a:t>-17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/pot), in the whole</a:t>
            </a:r>
            <a:r>
              <a:rPr lang="en-US" sz="2000" dirty="0">
                <a:ea typeface="ＭＳ Ｐゴシック" charset="-128"/>
                <a:cs typeface="ＭＳ Ｐゴシック" charset="-128"/>
                <a:sym typeface="Symbol" charset="2"/>
              </a:rPr>
              <a:t>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energy range up to 100 </a:t>
            </a:r>
            <a:r>
              <a:rPr lang="en-US" sz="2000" dirty="0" err="1">
                <a:ea typeface="ＭＳ Ｐゴシック" charset="-128"/>
                <a:cs typeface="ＭＳ Ｐゴシック" charset="-128"/>
              </a:rPr>
              <a:t>GeV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, corrected by </a:t>
            </a:r>
            <a:r>
              <a:rPr lang="en-US" sz="2000" dirty="0" err="1">
                <a:ea typeface="ＭＳ Ｐゴシック" charset="-128"/>
                <a:cs typeface="ＭＳ Ｐゴシック" charset="-128"/>
              </a:rPr>
              <a:t>fiducial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volume and DAQ dead-time.</a:t>
            </a:r>
          </a:p>
        </p:txBody>
      </p:sp>
      <p:sp>
        <p:nvSpPr>
          <p:cNvPr id="31748" name="TextBox 9"/>
          <p:cNvSpPr txBox="1">
            <a:spLocks noChangeArrowheads="1"/>
          </p:cNvSpPr>
          <p:nvPr/>
        </p:nvSpPr>
        <p:spPr bwMode="auto">
          <a:xfrm>
            <a:off x="0" y="6000750"/>
            <a:ext cx="7625861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On overall statistics </a:t>
            </a:r>
            <a:r>
              <a:rPr lang="en-US" sz="2000" dirty="0">
                <a:solidFill>
                  <a:srgbClr val="FF0000"/>
                </a:solidFill>
              </a:rPr>
              <a:t>in agreement with expectations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1749" name="TextBox 10"/>
          <p:cNvSpPr txBox="1">
            <a:spLocks noChangeArrowheads="1"/>
          </p:cNvSpPr>
          <p:nvPr/>
        </p:nvSpPr>
        <p:spPr bwMode="auto">
          <a:xfrm>
            <a:off x="3179885" y="5401270"/>
            <a:ext cx="497351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19063" indent="-119063"/>
            <a:r>
              <a:rPr lang="en-US" dirty="0">
                <a:solidFill>
                  <a:srgbClr val="000000"/>
                </a:solidFill>
              </a:rPr>
              <a:t>* Events at edges, with </a:t>
            </a:r>
            <a:r>
              <a:rPr lang="en-US" dirty="0" err="1">
                <a:solidFill>
                  <a:srgbClr val="000000"/>
                </a:solidFill>
                <a:latin typeface="Symbol" charset="2"/>
              </a:rPr>
              <a:t>m</a:t>
            </a:r>
            <a:r>
              <a:rPr lang="en-US" dirty="0">
                <a:solidFill>
                  <a:srgbClr val="000000"/>
                </a:solidFill>
              </a:rPr>
              <a:t> track too short to be visually recognized: further analysis needed.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768112" y="3194050"/>
          <a:ext cx="5924549" cy="2139950"/>
        </p:xfrm>
        <a:graphic>
          <a:graphicData uri="http://schemas.openxmlformats.org/drawingml/2006/table">
            <a:tbl>
              <a:tblPr/>
              <a:tblGrid>
                <a:gridCol w="1975324"/>
                <a:gridCol w="1973900"/>
                <a:gridCol w="1975325"/>
              </a:tblGrid>
              <a:tr h="37162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MS PGothic" pitchFamily="34" charset="-128"/>
                          <a:cs typeface="MS PGothic" pitchFamily="34" charset="-128"/>
                        </a:rPr>
                        <a:t>Event type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MS PGothic" pitchFamily="34" charset="-128"/>
                          <a:cs typeface="MS PGothic" pitchFamily="34" charset="-128"/>
                        </a:rPr>
                        <a:t>Collected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MS PGothic" pitchFamily="34" charset="-128"/>
                          <a:cs typeface="MS PGothic" pitchFamily="34" charset="-128"/>
                        </a:rPr>
                        <a:t>Expected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047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 charset="0"/>
                          <a:ea typeface="MS PGothic" pitchFamily="34" charset="-128"/>
                          <a:cs typeface="MS PGothic" pitchFamily="34" charset="-128"/>
                        </a:rPr>
                        <a:t>ν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 charset="0"/>
                          <a:ea typeface="MS PGothic" pitchFamily="34" charset="-128"/>
                          <a:cs typeface="MS PGothic" pitchFamily="34" charset="-128"/>
                        </a:rPr>
                        <a:t>μ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MS PGothic" pitchFamily="34" charset="-128"/>
                          <a:cs typeface="MS PGothic" pitchFamily="34" charset="-128"/>
                        </a:rPr>
                        <a:t> CC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MS PGothic" pitchFamily="34" charset="-128"/>
                          <a:cs typeface="MS PGothic" pitchFamily="34" charset="-128"/>
                        </a:rPr>
                        <a:t>115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MS PGothic" pitchFamily="34" charset="-128"/>
                          <a:cs typeface="MS PGothic" pitchFamily="34" charset="-128"/>
                        </a:rPr>
                        <a:t>129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0047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 charset="0"/>
                          <a:ea typeface="MS PGothic" pitchFamily="34" charset="-128"/>
                          <a:cs typeface="MS PGothic" pitchFamily="34" charset="-128"/>
                        </a:rPr>
                        <a:t>ν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 charset="0"/>
                          <a:ea typeface="MS PGothic" pitchFamily="34" charset="-128"/>
                          <a:cs typeface="MS PGothic" pitchFamily="34" charset="-128"/>
                        </a:rPr>
                        <a:t>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MS PGothic" pitchFamily="34" charset="-128"/>
                          <a:cs typeface="MS PGothic" pitchFamily="34" charset="-128"/>
                        </a:rPr>
                        <a:t>NC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MS PGothic" pitchFamily="34" charset="-128"/>
                          <a:cs typeface="MS PGothic" pitchFamily="34" charset="-128"/>
                        </a:rPr>
                        <a:t>46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MS PGothic" pitchFamily="34" charset="-128"/>
                          <a:cs typeface="MS PGothic" pitchFamily="34" charset="-128"/>
                        </a:rPr>
                        <a:t>42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0047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 charset="0"/>
                          <a:ea typeface="MS PGothic" pitchFamily="34" charset="-128"/>
                          <a:cs typeface="MS PGothic" pitchFamily="34" charset="-128"/>
                        </a:rPr>
                        <a:t>ν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 charset="0"/>
                          <a:ea typeface="MS PGothic" pitchFamily="34" charset="-128"/>
                          <a:cs typeface="MS PGothic" pitchFamily="34" charset="-128"/>
                        </a:rPr>
                        <a:t>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MS PGothic" pitchFamily="34" charset="-128"/>
                          <a:cs typeface="MS PGothic" pitchFamily="34" charset="-128"/>
                        </a:rPr>
                        <a:t>XC *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MS PGothic" pitchFamily="34" charset="-128"/>
                          <a:cs typeface="MS PGothic" pitchFamily="34" charset="-128"/>
                        </a:rPr>
                        <a:t>7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MS PGothic" pitchFamily="34" charset="-128"/>
                          <a:cs typeface="MS PGothic" pitchFamily="34" charset="-128"/>
                        </a:rPr>
                        <a:t>-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37162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MS PGothic" pitchFamily="34" charset="-128"/>
                          <a:cs typeface="MS PGothic" pitchFamily="34" charset="-128"/>
                        </a:rPr>
                        <a:t>Total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MS PGothic" pitchFamily="34" charset="-128"/>
                          <a:cs typeface="MS PGothic" pitchFamily="34" charset="-128"/>
                        </a:rPr>
                        <a:t>169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MS PGothic" pitchFamily="34" charset="-128"/>
                          <a:cs typeface="MS PGothic" pitchFamily="34" charset="-128"/>
                        </a:rPr>
                        <a:t>172</a:t>
                      </a:r>
                    </a:p>
                  </a:txBody>
                  <a:tcPr marL="84406" marR="8440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31776" name="Footer Placeholder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SPSC_June2011</a:t>
            </a:r>
            <a:endParaRPr lang="en-GB" smtClean="0"/>
          </a:p>
        </p:txBody>
      </p:sp>
      <p:sp>
        <p:nvSpPr>
          <p:cNvPr id="31777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GB" smtClean="0"/>
              <a:t>Slide#  : </a:t>
            </a:r>
            <a:fld id="{42B31BAE-3CC7-8F4E-A7A9-8A4DE3868F27}" type="slidenum">
              <a:rPr lang="en-GB" smtClean="0"/>
              <a:pPr/>
              <a:t>54</a:t>
            </a:fld>
            <a:endParaRPr lang="en-GB" smtClean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GB"/>
              <a:t>Slide#  : </a:t>
            </a:r>
            <a:fld id="{65A4CC50-03A8-BF4D-B29E-F95FAD4A31DA}" type="slidenum">
              <a:rPr lang="en-GB"/>
              <a:pPr/>
              <a:t>55</a:t>
            </a:fld>
            <a:endParaRPr lang="en-GB">
              <a:solidFill>
                <a:schemeClr val="accent1"/>
              </a:solidFill>
            </a:endParaRPr>
          </a:p>
        </p:txBody>
      </p:sp>
      <p:sp>
        <p:nvSpPr>
          <p:cNvPr id="3789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ＭＳ Ｐゴシック" charset="-128"/>
                <a:cs typeface="ＭＳ Ｐゴシック" charset="-128"/>
              </a:rPr>
              <a:t>Reconstructed CC events in T600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92725" y="609600"/>
            <a:ext cx="8064012" cy="3036888"/>
            <a:chOff x="269" y="384"/>
            <a:chExt cx="5503" cy="1913"/>
          </a:xfrm>
        </p:grpSpPr>
        <p:pic>
          <p:nvPicPr>
            <p:cNvPr id="37902" name="Picture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8" y="384"/>
              <a:ext cx="4912" cy="190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37903" name="Text Box 5"/>
            <p:cNvSpPr txBox="1">
              <a:spLocks noChangeArrowheads="1"/>
            </p:cNvSpPr>
            <p:nvPr/>
          </p:nvSpPr>
          <p:spPr bwMode="auto">
            <a:xfrm rot="21229084">
              <a:off x="1308" y="455"/>
              <a:ext cx="197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  <a:latin typeface="Times" charset="0"/>
                </a:rPr>
                <a:t>e</a:t>
              </a:r>
              <a:r>
                <a:rPr lang="en-US" sz="2000" baseline="30000">
                  <a:solidFill>
                    <a:srgbClr val="FF0000"/>
                  </a:solidFill>
                  <a:latin typeface="Times" charset="0"/>
                </a:rPr>
                <a:t>-</a:t>
              </a:r>
              <a:r>
                <a:rPr lang="en-US" sz="2000" baseline="-25000">
                  <a:solidFill>
                    <a:srgbClr val="FF0000"/>
                  </a:solidFill>
                  <a:latin typeface="Times" charset="0"/>
                </a:rPr>
                <a:t>,</a:t>
              </a:r>
              <a:r>
                <a:rPr lang="en-US" sz="2000" baseline="30000">
                  <a:solidFill>
                    <a:srgbClr val="FF0000"/>
                  </a:solidFill>
                  <a:latin typeface="Times" charset="0"/>
                </a:rPr>
                <a:t> </a:t>
              </a:r>
              <a:r>
                <a:rPr lang="en-US" sz="2000">
                  <a:solidFill>
                    <a:srgbClr val="FF0000"/>
                  </a:solidFill>
                  <a:latin typeface="Times" charset="0"/>
                </a:rPr>
                <a:t>15 GeV, p</a:t>
              </a:r>
              <a:r>
                <a:rPr lang="en-US" sz="2000" baseline="-25000">
                  <a:solidFill>
                    <a:srgbClr val="FF0000"/>
                  </a:solidFill>
                  <a:latin typeface="Times" charset="0"/>
                </a:rPr>
                <a:t>T</a:t>
              </a:r>
              <a:r>
                <a:rPr lang="en-US" sz="2000">
                  <a:solidFill>
                    <a:srgbClr val="FF0000"/>
                  </a:solidFill>
                  <a:latin typeface="Times" charset="0"/>
                </a:rPr>
                <a:t>=1.16 GeV/c</a:t>
              </a:r>
            </a:p>
          </p:txBody>
        </p:sp>
        <p:sp>
          <p:nvSpPr>
            <p:cNvPr id="37904" name="Text Box 6"/>
            <p:cNvSpPr txBox="1">
              <a:spLocks noChangeArrowheads="1"/>
            </p:cNvSpPr>
            <p:nvPr/>
          </p:nvSpPr>
          <p:spPr bwMode="auto">
            <a:xfrm>
              <a:off x="2503" y="1482"/>
              <a:ext cx="184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  <a:latin typeface="Times" charset="0"/>
                </a:rPr>
                <a:t>Vertex: 1</a:t>
              </a:r>
              <a:r>
                <a:rPr lang="en-US" sz="2000">
                  <a:solidFill>
                    <a:srgbClr val="FF0000"/>
                  </a:solidFill>
                  <a:latin typeface="Times" charset="0"/>
                  <a:sym typeface="Symbol" charset="2"/>
                </a:rPr>
                <a:t></a:t>
              </a:r>
              <a:r>
                <a:rPr lang="en-US" sz="2000" baseline="30000">
                  <a:solidFill>
                    <a:srgbClr val="FF0000"/>
                  </a:solidFill>
                  <a:latin typeface="Times" charset="0"/>
                  <a:sym typeface="Symbol" charset="2"/>
                </a:rPr>
                <a:t>0</a:t>
              </a:r>
              <a:r>
                <a:rPr lang="en-US" sz="2000">
                  <a:solidFill>
                    <a:srgbClr val="FF0000"/>
                  </a:solidFill>
                  <a:latin typeface="Times" charset="0"/>
                  <a:sym typeface="Symbol" charset="2"/>
                </a:rPr>
                <a:t>,</a:t>
              </a:r>
              <a:r>
                <a:rPr lang="en-US" sz="2000">
                  <a:solidFill>
                    <a:srgbClr val="FF0000"/>
                  </a:solidFill>
                  <a:latin typeface="Times" charset="0"/>
                </a:rPr>
                <a:t>2p,3n,2 </a:t>
              </a:r>
              <a:r>
                <a:rPr lang="en-US" sz="2000">
                  <a:solidFill>
                    <a:srgbClr val="FF0000"/>
                  </a:solidFill>
                  <a:latin typeface="Times" charset="0"/>
                  <a:sym typeface="Symbol" charset="2"/>
                </a:rPr>
                <a:t>,1e</a:t>
              </a:r>
              <a:r>
                <a:rPr lang="en-US" sz="2000" baseline="30000">
                  <a:solidFill>
                    <a:srgbClr val="FF0000"/>
                  </a:solidFill>
                  <a:latin typeface="Times" charset="0"/>
                  <a:sym typeface="Symbol" charset="2"/>
                </a:rPr>
                <a:t>-</a:t>
              </a:r>
              <a:r>
                <a:rPr lang="en-US" sz="2000">
                  <a:solidFill>
                    <a:srgbClr val="FF0000"/>
                  </a:solidFill>
                  <a:latin typeface="Times" charset="0"/>
                </a:rPr>
                <a:t> </a:t>
              </a:r>
            </a:p>
          </p:txBody>
        </p:sp>
        <p:sp>
          <p:nvSpPr>
            <p:cNvPr id="37905" name="Rectangle 7"/>
            <p:cNvSpPr>
              <a:spLocks noChangeArrowheads="1"/>
            </p:cNvSpPr>
            <p:nvPr/>
          </p:nvSpPr>
          <p:spPr bwMode="auto">
            <a:xfrm>
              <a:off x="2842" y="1201"/>
              <a:ext cx="293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CNGS  </a:t>
              </a:r>
              <a:r>
                <a:rPr lang="en-US" sz="2000">
                  <a:latin typeface="Symbol" charset="2"/>
                  <a:sym typeface="Symbol" charset="2"/>
                </a:rPr>
                <a:t></a:t>
              </a:r>
              <a:r>
                <a:rPr lang="en-US" sz="2000"/>
                <a:t>e interaction, E</a:t>
              </a:r>
              <a:r>
                <a:rPr lang="en-US" sz="2000" baseline="-25000">
                  <a:latin typeface="Symbol" charset="2"/>
                  <a:sym typeface="Symbol" charset="2"/>
                </a:rPr>
                <a:t></a:t>
              </a:r>
              <a:r>
                <a:rPr lang="en-US" sz="2000"/>
                <a:t>=16.6 GeV</a:t>
              </a:r>
              <a:endParaRPr lang="en-US" sz="2400">
                <a:latin typeface="Times" charset="0"/>
              </a:endParaRPr>
            </a:p>
          </p:txBody>
        </p:sp>
        <p:sp>
          <p:nvSpPr>
            <p:cNvPr id="37906" name="Line 8"/>
            <p:cNvSpPr>
              <a:spLocks noChangeShapeType="1"/>
            </p:cNvSpPr>
            <p:nvPr/>
          </p:nvSpPr>
          <p:spPr bwMode="auto">
            <a:xfrm>
              <a:off x="482" y="432"/>
              <a:ext cx="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07" name="Text Box 9"/>
            <p:cNvSpPr txBox="1">
              <a:spLocks noChangeArrowheads="1"/>
            </p:cNvSpPr>
            <p:nvPr/>
          </p:nvSpPr>
          <p:spPr bwMode="auto">
            <a:xfrm rot="16225673">
              <a:off x="121" y="1033"/>
              <a:ext cx="54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  <a:latin typeface="Times" charset="0"/>
                </a:rPr>
                <a:t>120 cm</a:t>
              </a:r>
            </a:p>
          </p:txBody>
        </p:sp>
        <p:sp>
          <p:nvSpPr>
            <p:cNvPr id="37908" name="Line 10"/>
            <p:cNvSpPr>
              <a:spLocks noChangeShapeType="1"/>
            </p:cNvSpPr>
            <p:nvPr/>
          </p:nvSpPr>
          <p:spPr bwMode="auto">
            <a:xfrm>
              <a:off x="530" y="2256"/>
              <a:ext cx="488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09" name="Text Box 11"/>
            <p:cNvSpPr txBox="1">
              <a:spLocks noChangeArrowheads="1"/>
            </p:cNvSpPr>
            <p:nvPr/>
          </p:nvSpPr>
          <p:spPr bwMode="auto">
            <a:xfrm>
              <a:off x="2642" y="2064"/>
              <a:ext cx="59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  <a:latin typeface="Times" charset="0"/>
                </a:rPr>
                <a:t>290 cm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12127" y="3844931"/>
            <a:ext cx="8279423" cy="2817813"/>
            <a:chOff x="213" y="2422"/>
            <a:chExt cx="5650" cy="1775"/>
          </a:xfrm>
        </p:grpSpPr>
        <p:pic>
          <p:nvPicPr>
            <p:cNvPr id="37895" name="Picture 13"/>
            <p:cNvPicPr preferRelativeResize="0"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" y="2448"/>
              <a:ext cx="5184" cy="14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37896" name="Rectangle 14"/>
            <p:cNvSpPr>
              <a:spLocks noChangeArrowheads="1"/>
            </p:cNvSpPr>
            <p:nvPr/>
          </p:nvSpPr>
          <p:spPr bwMode="auto">
            <a:xfrm>
              <a:off x="2928" y="2422"/>
              <a:ext cx="293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CNGS  </a:t>
              </a:r>
              <a:r>
                <a:rPr lang="en-US" sz="2000">
                  <a:solidFill>
                    <a:schemeClr val="tx2"/>
                  </a:solidFill>
                  <a:latin typeface="Symbol" charset="2"/>
                  <a:sym typeface="Symbol" charset="2"/>
                </a:rPr>
                <a:t></a:t>
              </a:r>
              <a:r>
                <a:rPr lang="en-US" sz="2000">
                  <a:solidFill>
                    <a:schemeClr val="tx2"/>
                  </a:solidFill>
                </a:rPr>
                <a:t> interaction, E</a:t>
              </a:r>
              <a:r>
                <a:rPr lang="en-US" sz="2000" baseline="-25000">
                  <a:solidFill>
                    <a:schemeClr val="tx2"/>
                  </a:solidFill>
                  <a:latin typeface="Symbol" charset="2"/>
                  <a:sym typeface="Symbol" charset="2"/>
                </a:rPr>
                <a:t></a:t>
              </a:r>
              <a:r>
                <a:rPr lang="en-US" sz="2000">
                  <a:solidFill>
                    <a:schemeClr val="tx2"/>
                  </a:solidFill>
                </a:rPr>
                <a:t>=21.3 GeV</a:t>
              </a:r>
              <a:endParaRPr lang="en-US" sz="2400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7897" name="Text Box 15"/>
            <p:cNvSpPr txBox="1">
              <a:spLocks noChangeArrowheads="1"/>
            </p:cNvSpPr>
            <p:nvPr/>
          </p:nvSpPr>
          <p:spPr bwMode="auto">
            <a:xfrm>
              <a:off x="2976" y="3504"/>
              <a:ext cx="173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  <a:latin typeface="Times" charset="0"/>
                </a:rPr>
                <a:t>Vertex: 3</a:t>
              </a:r>
              <a:r>
                <a:rPr lang="en-US" sz="2000">
                  <a:solidFill>
                    <a:srgbClr val="FF0000"/>
                  </a:solidFill>
                  <a:latin typeface="Times" charset="0"/>
                  <a:sym typeface="Symbol" charset="2"/>
                </a:rPr>
                <a:t>,5p,9n,3,1</a:t>
              </a:r>
              <a:endParaRPr lang="en-US" sz="2000">
                <a:latin typeface="Times" charset="0"/>
                <a:sym typeface="Symbol" charset="2"/>
              </a:endParaRPr>
            </a:p>
          </p:txBody>
        </p:sp>
        <p:sp>
          <p:nvSpPr>
            <p:cNvPr id="37898" name="Line 16"/>
            <p:cNvSpPr>
              <a:spLocks noChangeShapeType="1"/>
            </p:cNvSpPr>
            <p:nvPr/>
          </p:nvSpPr>
          <p:spPr bwMode="auto">
            <a:xfrm>
              <a:off x="432" y="2448"/>
              <a:ext cx="0" cy="14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9" name="Text Box 17"/>
            <p:cNvSpPr txBox="1">
              <a:spLocks noChangeArrowheads="1"/>
            </p:cNvSpPr>
            <p:nvPr/>
          </p:nvSpPr>
          <p:spPr bwMode="auto">
            <a:xfrm rot="16225673">
              <a:off x="83" y="3082"/>
              <a:ext cx="51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  <a:latin typeface="Arial" charset="0"/>
                </a:rPr>
                <a:t>80 cm</a:t>
              </a:r>
            </a:p>
          </p:txBody>
        </p:sp>
        <p:sp>
          <p:nvSpPr>
            <p:cNvPr id="37900" name="Line 18"/>
            <p:cNvSpPr>
              <a:spLocks noChangeShapeType="1"/>
            </p:cNvSpPr>
            <p:nvPr/>
          </p:nvSpPr>
          <p:spPr bwMode="auto">
            <a:xfrm>
              <a:off x="528" y="3984"/>
              <a:ext cx="5184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01" name="Text Box 19"/>
            <p:cNvSpPr txBox="1">
              <a:spLocks noChangeArrowheads="1"/>
            </p:cNvSpPr>
            <p:nvPr/>
          </p:nvSpPr>
          <p:spPr bwMode="auto">
            <a:xfrm>
              <a:off x="2544" y="3964"/>
              <a:ext cx="6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  <a:latin typeface="Arial" charset="0"/>
                </a:rPr>
                <a:t>300 cm</a:t>
              </a:r>
            </a:p>
          </p:txBody>
        </p:sp>
      </p:grpSp>
      <p:sp>
        <p:nvSpPr>
          <p:cNvPr id="37894" name="Footer Placeholder 2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SPSC_June2011</a:t>
            </a: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MS PGothic" pitchFamily="34" charset="-128"/>
                <a:cs typeface="MS PGothic" pitchFamily="34" charset="-128"/>
              </a:rPr>
              <a:t> </a:t>
            </a:r>
            <a:r>
              <a:rPr lang="pl-PL">
                <a:ea typeface="Arial" charset="0"/>
                <a:cs typeface="Arial" charset="0"/>
              </a:rPr>
              <a:t>Run 9392 Event 106</a:t>
            </a:r>
            <a:endParaRPr lang="en-US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5843" name="Rectangle 3"/>
          <p:cNvSpPr txBox="1">
            <a:spLocks noChangeArrowheads="1"/>
          </p:cNvSpPr>
          <p:nvPr/>
        </p:nvSpPr>
        <p:spPr bwMode="auto">
          <a:xfrm>
            <a:off x="4976446" y="4306891"/>
            <a:ext cx="4167554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Zapf Dingbats" charset="2"/>
              <a:buChar char="l"/>
            </a:pPr>
            <a:r>
              <a:rPr lang="pl-PL" sz="2000">
                <a:ea typeface="Arial" charset="0"/>
                <a:cs typeface="Arial" charset="0"/>
              </a:rPr>
              <a:t>Total deposited energy: 887 MeV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Zapf Dingbats" charset="2"/>
              <a:buChar char="l"/>
            </a:pPr>
            <a:r>
              <a:rPr lang="pl-PL" sz="2000">
                <a:ea typeface="Arial" charset="0"/>
                <a:cs typeface="Arial" charset="0"/>
              </a:rPr>
              <a:t>Total reconstructed  momentum: </a:t>
            </a:r>
            <a:br>
              <a:rPr lang="pl-PL" sz="2000">
                <a:ea typeface="Arial" charset="0"/>
                <a:cs typeface="Arial" charset="0"/>
              </a:rPr>
            </a:br>
            <a:r>
              <a:rPr lang="pl-PL" sz="2000">
                <a:ea typeface="Arial" charset="0"/>
                <a:cs typeface="Arial" charset="0"/>
              </a:rPr>
              <a:t> 929 MeV/c at about 35° away from the CNGS beam direction</a:t>
            </a:r>
            <a:endParaRPr lang="en-GB" sz="20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5844" name="Obraz 20" descr="Run9392Event106_Collection_left_II_zoom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55" y="692153"/>
            <a:ext cx="5089281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Group 25"/>
          <p:cNvGraphicFramePr>
            <a:graphicFrameLocks noGrp="1"/>
          </p:cNvGraphicFramePr>
          <p:nvPr/>
        </p:nvGraphicFramePr>
        <p:xfrm>
          <a:off x="190501" y="3481391"/>
          <a:ext cx="4785946" cy="3260831"/>
        </p:xfrm>
        <a:graphic>
          <a:graphicData uri="http://schemas.openxmlformats.org/drawingml/2006/table">
            <a:tbl>
              <a:tblPr/>
              <a:tblGrid>
                <a:gridCol w="2586404"/>
                <a:gridCol w="1197219"/>
                <a:gridCol w="1002323"/>
              </a:tblGrid>
              <a:tr h="299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Track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-128"/>
                        <a:cs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1 (prob. </a:t>
                      </a: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p</a:t>
                      </a: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, decays in flight)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2 </a:t>
                      </a: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(</a:t>
                      </a: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p</a:t>
                      </a: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2a </a:t>
                      </a: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(</a:t>
                      </a: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2b </a:t>
                      </a: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(e)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3 </a:t>
                      </a: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(</a:t>
                      </a: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  <a:cs typeface="ＭＳ Ｐゴシック" charset="-128"/>
                        </a:rPr>
                        <a:t>m</a:t>
                      </a: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4 </a:t>
                      </a: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(p)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5 </a:t>
                      </a: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(p)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6 (?) (merged with vtx)</a:t>
                      </a:r>
                    </a:p>
                  </a:txBody>
                  <a:tcPr marL="84406" marR="84406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1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E</a:t>
                      </a:r>
                      <a:r>
                        <a:rPr kumimoji="0" lang="pl-PL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[MeV]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136.1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26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79.1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24.1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231.6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168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152</a:t>
                      </a:r>
                    </a:p>
                  </a:txBody>
                  <a:tcPr marL="84406" marR="84406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1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Range [cm]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55.77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3.3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17.8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10.4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99.1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19.2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16.3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cs typeface="ＭＳ Ｐゴシック" charset="-128"/>
                        </a:rPr>
                        <a:t>2.9</a:t>
                      </a:r>
                    </a:p>
                  </a:txBody>
                  <a:tcPr marL="84406" marR="84406"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1E2"/>
                    </a:solidFill>
                  </a:tcPr>
                </a:tc>
              </a:tr>
            </a:tbl>
          </a:graphicData>
        </a:graphic>
      </p:graphicFrame>
      <p:sp>
        <p:nvSpPr>
          <p:cNvPr id="35855" name="Rectangle 16"/>
          <p:cNvSpPr>
            <a:spLocks noChangeArrowheads="1"/>
          </p:cNvSpPr>
          <p:nvPr/>
        </p:nvSpPr>
        <p:spPr bwMode="auto">
          <a:xfrm>
            <a:off x="6242538" y="1728788"/>
            <a:ext cx="281354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187463" y="709613"/>
            <a:ext cx="3859823" cy="2646362"/>
            <a:chOff x="3606" y="384"/>
            <a:chExt cx="2634" cy="1667"/>
          </a:xfrm>
        </p:grpSpPr>
        <p:pic>
          <p:nvPicPr>
            <p:cNvPr id="35860" name="Picture 5" descr="run9392ev106_3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06" y="384"/>
              <a:ext cx="2634" cy="166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35861" name="Text Box 17"/>
            <p:cNvSpPr txBox="1">
              <a:spLocks noChangeArrowheads="1"/>
            </p:cNvSpPr>
            <p:nvPr/>
          </p:nvSpPr>
          <p:spPr bwMode="auto">
            <a:xfrm>
              <a:off x="5898" y="1728"/>
              <a:ext cx="2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35862" name="Text Box 18"/>
            <p:cNvSpPr txBox="1">
              <a:spLocks noChangeArrowheads="1"/>
            </p:cNvSpPr>
            <p:nvPr/>
          </p:nvSpPr>
          <p:spPr bwMode="auto">
            <a:xfrm>
              <a:off x="3978" y="1248"/>
              <a:ext cx="2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solidFill>
                    <a:srgbClr val="FF0000"/>
                  </a:solidFill>
                </a:rPr>
                <a:t>Y</a:t>
              </a:r>
            </a:p>
          </p:txBody>
        </p:sp>
        <p:sp>
          <p:nvSpPr>
            <p:cNvPr id="35863" name="Text Box 19"/>
            <p:cNvSpPr txBox="1">
              <a:spLocks noChangeArrowheads="1"/>
            </p:cNvSpPr>
            <p:nvPr/>
          </p:nvSpPr>
          <p:spPr bwMode="auto">
            <a:xfrm>
              <a:off x="3738" y="720"/>
              <a:ext cx="2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solidFill>
                    <a:srgbClr val="FF0000"/>
                  </a:solidFill>
                </a:rPr>
                <a:t>Z</a:t>
              </a:r>
            </a:p>
          </p:txBody>
        </p:sp>
        <p:sp>
          <p:nvSpPr>
            <p:cNvPr id="35864" name="Text Box 20"/>
            <p:cNvSpPr txBox="1">
              <a:spLocks noChangeArrowheads="1"/>
            </p:cNvSpPr>
            <p:nvPr/>
          </p:nvSpPr>
          <p:spPr bwMode="auto">
            <a:xfrm>
              <a:off x="5802" y="450"/>
              <a:ext cx="35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solidFill>
                    <a:srgbClr val="FF0000"/>
                  </a:solidFill>
                </a:rPr>
                <a:t>3D</a:t>
              </a:r>
              <a:endParaRPr lang="en-GB">
                <a:solidFill>
                  <a:srgbClr val="FF0000"/>
                </a:solidFill>
              </a:endParaRPr>
            </a:p>
          </p:txBody>
        </p:sp>
      </p:grpSp>
      <p:sp>
        <p:nvSpPr>
          <p:cNvPr id="35857" name="pole tekstowe 9"/>
          <p:cNvSpPr txBox="1">
            <a:spLocks noChangeArrowheads="1"/>
          </p:cNvSpPr>
          <p:nvPr/>
        </p:nvSpPr>
        <p:spPr bwMode="auto">
          <a:xfrm>
            <a:off x="2196613" y="1057276"/>
            <a:ext cx="14756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pl-PL" sz="1800">
                <a:latin typeface="Arial" charset="0"/>
                <a:ea typeface="Arial" charset="0"/>
                <a:cs typeface="Arial" charset="0"/>
              </a:rPr>
              <a:t>2: </a:t>
            </a:r>
            <a:r>
              <a:rPr lang="pl-PL" sz="1800">
                <a:latin typeface="Symbol" charset="2"/>
                <a:ea typeface="Arial" charset="0"/>
                <a:cs typeface="Arial" charset="0"/>
              </a:rPr>
              <a:t>p </a:t>
            </a:r>
            <a:r>
              <a:rPr lang="pl-PL" sz="1800">
                <a:latin typeface="Arial" charset="0"/>
                <a:ea typeface="Arial" charset="0"/>
                <a:cs typeface="Arial" charset="0"/>
              </a:rPr>
              <a:t>→ </a:t>
            </a:r>
            <a:r>
              <a:rPr lang="pl-PL" sz="1800">
                <a:latin typeface="Symbol" charset="2"/>
                <a:ea typeface="Arial" charset="0"/>
                <a:cs typeface="Arial" charset="0"/>
              </a:rPr>
              <a:t>m </a:t>
            </a:r>
            <a:r>
              <a:rPr lang="pl-PL" sz="1800">
                <a:latin typeface="Arial" charset="0"/>
                <a:ea typeface="Arial" charset="0"/>
                <a:cs typeface="Arial" charset="0"/>
              </a:rPr>
              <a:t>→ e </a:t>
            </a:r>
          </a:p>
        </p:txBody>
      </p:sp>
      <p:sp>
        <p:nvSpPr>
          <p:cNvPr id="35858" name="Footer Placeholder 1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SPSC_June2011</a:t>
            </a:r>
            <a:endParaRPr lang="en-GB" smtClean="0"/>
          </a:p>
        </p:txBody>
      </p:sp>
      <p:sp>
        <p:nvSpPr>
          <p:cNvPr id="35859" name="Slide Number Placeholder 1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en-GB" smtClean="0"/>
              <a:t>Slide#  : </a:t>
            </a:r>
            <a:fld id="{24B0EA3C-867E-DE46-839D-3B998183B309}" type="slidenum">
              <a:rPr lang="en-GB" smtClean="0"/>
              <a:pPr/>
              <a:t>56</a:t>
            </a:fld>
            <a:endParaRPr lang="en-GB" smtClean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8038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Summary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762004"/>
            <a:ext cx="8077200" cy="5426075"/>
          </a:xfrm>
        </p:spPr>
        <p:txBody>
          <a:bodyPr>
            <a:normAutofit/>
          </a:bodyPr>
          <a:lstStyle/>
          <a:p>
            <a:r>
              <a:rPr lang="en-US" sz="2595" dirty="0" smtClean="0">
                <a:solidFill>
                  <a:srgbClr val="000090"/>
                </a:solidFill>
              </a:rPr>
              <a:t>reach “non-LHC” program at CERN is doing well</a:t>
            </a:r>
          </a:p>
          <a:p>
            <a:r>
              <a:rPr lang="en-US" sz="2595" dirty="0" smtClean="0">
                <a:solidFill>
                  <a:srgbClr val="000090"/>
                </a:solidFill>
              </a:rPr>
              <a:t>since last year it brought several “press release” news:</a:t>
            </a:r>
          </a:p>
          <a:p>
            <a:pPr lvl="1"/>
            <a:r>
              <a:rPr lang="en-US" sz="2195" dirty="0" err="1" smtClean="0">
                <a:solidFill>
                  <a:srgbClr val="000090"/>
                </a:solidFill>
              </a:rPr>
              <a:t>anihydrogen</a:t>
            </a:r>
            <a:r>
              <a:rPr lang="en-US" sz="2195" dirty="0" smtClean="0">
                <a:solidFill>
                  <a:srgbClr val="000090"/>
                </a:solidFill>
              </a:rPr>
              <a:t> trapping</a:t>
            </a:r>
          </a:p>
          <a:p>
            <a:pPr lvl="1"/>
            <a:r>
              <a:rPr lang="en-US" sz="2195" dirty="0" smtClean="0">
                <a:solidFill>
                  <a:srgbClr val="000090"/>
                </a:solidFill>
              </a:rPr>
              <a:t>first observation of a neutrino interaction after </a:t>
            </a:r>
            <a:r>
              <a:rPr lang="en-US" sz="2195" dirty="0" err="1" smtClean="0">
                <a:solidFill>
                  <a:srgbClr val="000090"/>
                </a:solidFill>
              </a:rPr>
              <a:t>flavour</a:t>
            </a:r>
            <a:r>
              <a:rPr lang="en-US" sz="2195" dirty="0" smtClean="0">
                <a:solidFill>
                  <a:srgbClr val="000090"/>
                </a:solidFill>
              </a:rPr>
              <a:t> change</a:t>
            </a:r>
          </a:p>
          <a:p>
            <a:pPr lvl="1"/>
            <a:r>
              <a:rPr lang="en-US" sz="2195" dirty="0" smtClean="0">
                <a:solidFill>
                  <a:srgbClr val="000090"/>
                </a:solidFill>
              </a:rPr>
              <a:t>antiproton mass high precision measurement</a:t>
            </a:r>
          </a:p>
          <a:p>
            <a:r>
              <a:rPr lang="en-US" sz="2595" dirty="0" smtClean="0">
                <a:solidFill>
                  <a:srgbClr val="000090"/>
                </a:solidFill>
                <a:sym typeface="Wingdings"/>
              </a:rPr>
              <a:t>plans for new experiments are welcomed and coming </a:t>
            </a:r>
          </a:p>
          <a:p>
            <a:pPr lvl="1"/>
            <a:r>
              <a:rPr lang="en-US" sz="2595" dirty="0" smtClean="0">
                <a:solidFill>
                  <a:srgbClr val="000090"/>
                </a:solidFill>
                <a:sym typeface="Wingdings"/>
              </a:rPr>
              <a:t>as a result of dedicated “Diversity workshop” in 2009</a:t>
            </a:r>
          </a:p>
          <a:p>
            <a:pPr lvl="1"/>
            <a:r>
              <a:rPr lang="en-US" sz="2595" dirty="0" smtClean="0">
                <a:solidFill>
                  <a:srgbClr val="000090"/>
                </a:solidFill>
                <a:sym typeface="Wingdings"/>
              </a:rPr>
              <a:t>as a natural continuation of the existing programs</a:t>
            </a:r>
          </a:p>
          <a:p>
            <a:pPr lvl="1"/>
            <a:r>
              <a:rPr lang="en-US" sz="2595" dirty="0" smtClean="0">
                <a:solidFill>
                  <a:srgbClr val="000090"/>
                </a:solidFill>
                <a:sym typeface="Wingdings"/>
              </a:rPr>
              <a:t>new ideas</a:t>
            </a:r>
          </a:p>
          <a:p>
            <a:r>
              <a:rPr lang="en-US" sz="2595" dirty="0" smtClean="0">
                <a:solidFill>
                  <a:srgbClr val="000090"/>
                </a:solidFill>
                <a:sym typeface="Wingdings"/>
              </a:rPr>
              <a:t>this is an important component of the laboratory health</a:t>
            </a:r>
          </a:p>
          <a:p>
            <a:r>
              <a:rPr lang="en-US" sz="2595" dirty="0" smtClean="0">
                <a:solidFill>
                  <a:srgbClr val="000090"/>
                </a:solidFill>
                <a:sym typeface="Wingdings"/>
              </a:rPr>
              <a:t>it is expected to continue evolving with required support to complement high energy frontier research</a:t>
            </a:r>
          </a:p>
          <a:p>
            <a:pPr>
              <a:buNone/>
            </a:pPr>
            <a:endParaRPr lang="en-US" dirty="0" smtClean="0">
              <a:sym typeface="Wingding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FNAL, 17/08/2011</a:t>
            </a:r>
            <a:endParaRPr lang="de-DE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C2D908-47F1-334F-998E-7A27858AE770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Pisa Meeting 2009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0DEEFD-6E47-A442-A623-FD92A29DB70B}" type="slidenum">
              <a:rPr lang="en-US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33796" name="Picture 2" descr="CERN_picture_sk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3"/>
          <p:cNvSpPr>
            <a:spLocks noChangeArrowheads="1"/>
          </p:cNvSpPr>
          <p:nvPr/>
        </p:nvSpPr>
        <p:spPr bwMode="auto">
          <a:xfrm>
            <a:off x="76200" y="76200"/>
            <a:ext cx="9144000" cy="6858000"/>
          </a:xfrm>
          <a:prstGeom prst="rect">
            <a:avLst/>
          </a:prstGeom>
          <a:solidFill>
            <a:schemeClr val="tx1">
              <a:alpha val="27843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/>
              <a:t>!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71800" y="4953012"/>
            <a:ext cx="2362200" cy="1539875"/>
            <a:chOff x="1872" y="3120"/>
            <a:chExt cx="1488" cy="970"/>
          </a:xfrm>
        </p:grpSpPr>
        <p:pic>
          <p:nvPicPr>
            <p:cNvPr id="139270" name="Picture 6" descr="interconnec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72" y="3120"/>
              <a:ext cx="1488" cy="97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33829" name="Rectangle 7"/>
            <p:cNvSpPr>
              <a:spLocks noChangeArrowheads="1"/>
            </p:cNvSpPr>
            <p:nvPr/>
          </p:nvSpPr>
          <p:spPr bwMode="auto">
            <a:xfrm>
              <a:off x="2067" y="3133"/>
              <a:ext cx="1215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GB" sz="1800">
                  <a:solidFill>
                    <a:srgbClr val="FFFFFF"/>
                  </a:solidFill>
                </a:rPr>
                <a:t>LHC ring:</a:t>
              </a:r>
            </a:p>
            <a:p>
              <a:pPr algn="r">
                <a:lnSpc>
                  <a:spcPct val="90000"/>
                </a:lnSpc>
              </a:pPr>
              <a:r>
                <a:rPr lang="en-GB" sz="1600">
                  <a:solidFill>
                    <a:srgbClr val="FFFFFF"/>
                  </a:solidFill>
                </a:rPr>
                <a:t>27 km circumference</a:t>
              </a:r>
              <a:endParaRPr lang="en-GB" sz="2000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33406" y="1701800"/>
            <a:ext cx="3241675" cy="1727200"/>
            <a:chOff x="336" y="1072"/>
            <a:chExt cx="2042" cy="1088"/>
          </a:xfrm>
        </p:grpSpPr>
        <p:sp>
          <p:nvSpPr>
            <p:cNvPr id="139274" name="Line 10"/>
            <p:cNvSpPr>
              <a:spLocks noChangeShapeType="1"/>
            </p:cNvSpPr>
            <p:nvPr/>
          </p:nvSpPr>
          <p:spPr bwMode="auto">
            <a:xfrm flipV="1">
              <a:off x="1968" y="1269"/>
              <a:ext cx="364" cy="8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9275" name="Line 11"/>
            <p:cNvSpPr>
              <a:spLocks noChangeShapeType="1"/>
            </p:cNvSpPr>
            <p:nvPr/>
          </p:nvSpPr>
          <p:spPr bwMode="auto">
            <a:xfrm>
              <a:off x="1968" y="1104"/>
              <a:ext cx="336" cy="16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9276" name="Oval 12"/>
            <p:cNvSpPr>
              <a:spLocks noChangeArrowheads="1"/>
            </p:cNvSpPr>
            <p:nvPr/>
          </p:nvSpPr>
          <p:spPr bwMode="auto">
            <a:xfrm>
              <a:off x="2285" y="1251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139277" name="Picture 13" descr="bul-pho-2007-07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</p:pic>
        <p:sp>
          <p:nvSpPr>
            <p:cNvPr id="139278" name="Text Box 14"/>
            <p:cNvSpPr txBox="1">
              <a:spLocks noChangeArrowheads="1"/>
            </p:cNvSpPr>
            <p:nvPr/>
          </p:nvSpPr>
          <p:spPr bwMode="auto">
            <a:xfrm>
              <a:off x="1536" y="1077"/>
              <a:ext cx="35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de-CH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CMS</a:t>
              </a:r>
              <a:endParaRPr lang="de-CH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52400" y="4491038"/>
            <a:ext cx="2286000" cy="1454150"/>
            <a:chOff x="96" y="2829"/>
            <a:chExt cx="1440" cy="916"/>
          </a:xfrm>
        </p:grpSpPr>
        <p:sp>
          <p:nvSpPr>
            <p:cNvPr id="139280" name="Oval 16"/>
            <p:cNvSpPr>
              <a:spLocks noChangeArrowheads="1"/>
            </p:cNvSpPr>
            <p:nvPr/>
          </p:nvSpPr>
          <p:spPr bwMode="auto">
            <a:xfrm>
              <a:off x="1452" y="3199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9281" name="Line 17"/>
            <p:cNvSpPr>
              <a:spLocks noChangeShapeType="1"/>
            </p:cNvSpPr>
            <p:nvPr/>
          </p:nvSpPr>
          <p:spPr bwMode="auto">
            <a:xfrm>
              <a:off x="1326" y="2832"/>
              <a:ext cx="168" cy="3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9282" name="Line 18"/>
            <p:cNvSpPr>
              <a:spLocks noChangeShapeType="1"/>
            </p:cNvSpPr>
            <p:nvPr/>
          </p:nvSpPr>
          <p:spPr bwMode="auto">
            <a:xfrm flipV="1">
              <a:off x="1344" y="3203"/>
              <a:ext cx="150" cy="54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139283" name="Picture 19" descr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6" y="2832"/>
              <a:ext cx="1232" cy="913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</p:pic>
        <p:sp>
          <p:nvSpPr>
            <p:cNvPr id="139284" name="Text Box 20"/>
            <p:cNvSpPr txBox="1">
              <a:spLocks noChangeArrowheads="1"/>
            </p:cNvSpPr>
            <p:nvPr/>
          </p:nvSpPr>
          <p:spPr bwMode="auto">
            <a:xfrm>
              <a:off x="687" y="2829"/>
              <a:ext cx="41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de-CH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ALICE</a:t>
              </a:r>
              <a:endParaRPr lang="de-CH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6705600" y="1728800"/>
            <a:ext cx="2171700" cy="1970087"/>
            <a:chOff x="4224" y="1089"/>
            <a:chExt cx="1368" cy="1241"/>
          </a:xfrm>
        </p:grpSpPr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139287" name="Oval 2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9288" name="Line 2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9289" name="Line 2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  <p:pic>
            <p:nvPicPr>
              <p:cNvPr id="139290" name="Picture 26" descr="Picture 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</p:pic>
        </p:grpSp>
        <p:sp>
          <p:nvSpPr>
            <p:cNvPr id="139291" name="Rectangle 2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9292" name="Text Box 28"/>
            <p:cNvSpPr txBox="1">
              <a:spLocks noChangeArrowheads="1"/>
            </p:cNvSpPr>
            <p:nvPr/>
          </p:nvSpPr>
          <p:spPr bwMode="auto">
            <a:xfrm>
              <a:off x="5184" y="1089"/>
              <a:ext cx="3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de-CH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LHCb</a:t>
              </a:r>
              <a:endParaRPr lang="de-CH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endParaRPr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5719762" y="4800601"/>
            <a:ext cx="3048000" cy="1704976"/>
            <a:chOff x="3600" y="2976"/>
            <a:chExt cx="1920" cy="1074"/>
          </a:xfrm>
        </p:grpSpPr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3600" y="2976"/>
              <a:ext cx="1920" cy="1063"/>
              <a:chOff x="3600" y="2976"/>
              <a:chExt cx="1920" cy="1063"/>
            </a:xfrm>
          </p:grpSpPr>
          <p:sp>
            <p:nvSpPr>
              <p:cNvPr id="139295" name="Oval 31"/>
              <p:cNvSpPr>
                <a:spLocks noChangeArrowheads="1"/>
              </p:cNvSpPr>
              <p:nvPr/>
            </p:nvSpPr>
            <p:spPr bwMode="auto">
              <a:xfrm>
                <a:off x="3600" y="3247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9296" name="Line 32"/>
              <p:cNvSpPr>
                <a:spLocks noChangeShapeType="1"/>
              </p:cNvSpPr>
              <p:nvPr/>
            </p:nvSpPr>
            <p:spPr bwMode="auto">
              <a:xfrm flipV="1">
                <a:off x="3638" y="2976"/>
                <a:ext cx="298" cy="27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9297" name="Line 33"/>
              <p:cNvSpPr>
                <a:spLocks noChangeShapeType="1"/>
              </p:cNvSpPr>
              <p:nvPr/>
            </p:nvSpPr>
            <p:spPr bwMode="auto">
              <a:xfrm>
                <a:off x="3638" y="3286"/>
                <a:ext cx="250" cy="74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139298" name="Picture 34" descr="0511013_01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888" y="2976"/>
                <a:ext cx="1632" cy="1063"/>
              </a:xfrm>
              <a:prstGeom prst="rect">
                <a:avLst/>
              </a:prstGeom>
              <a:noFill/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</p:pic>
        </p:grpSp>
        <p:sp>
          <p:nvSpPr>
            <p:cNvPr id="139299" name="Rectangle 35"/>
            <p:cNvSpPr>
              <a:spLocks noChangeArrowheads="1"/>
            </p:cNvSpPr>
            <p:nvPr/>
          </p:nvSpPr>
          <p:spPr bwMode="auto">
            <a:xfrm>
              <a:off x="5130" y="3846"/>
              <a:ext cx="384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300" name="Text Box 36"/>
            <p:cNvSpPr txBox="1">
              <a:spLocks noChangeArrowheads="1"/>
            </p:cNvSpPr>
            <p:nvPr/>
          </p:nvSpPr>
          <p:spPr bwMode="auto">
            <a:xfrm>
              <a:off x="5082" y="3837"/>
              <a:ext cx="43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de-CH" sz="1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ATLAS</a:t>
              </a:r>
              <a:endParaRPr lang="de-CH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</a:endParaRPr>
            </a:p>
          </p:txBody>
        </p:sp>
      </p:grpSp>
      <p:sp>
        <p:nvSpPr>
          <p:cNvPr id="139302" name="Rectangle 38"/>
          <p:cNvSpPr>
            <a:spLocks noChangeArrowheads="1"/>
          </p:cNvSpPr>
          <p:nvPr/>
        </p:nvSpPr>
        <p:spPr bwMode="auto">
          <a:xfrm>
            <a:off x="533400" y="304800"/>
            <a:ext cx="769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8100000" algn="ctr" rotWithShape="0">
              <a:schemeClr val="tx2">
                <a:alpha val="75000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sz="4000" dirty="0" smtClean="0">
                <a:solidFill>
                  <a:srgbClr val="FFF74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CERN is awaiting interesting results</a:t>
            </a:r>
          </a:p>
          <a:p>
            <a:pPr eaLnBrk="1" hangingPunct="1">
              <a:defRPr/>
            </a:pPr>
            <a:r>
              <a:rPr lang="en-GB" sz="4000" dirty="0" smtClean="0">
                <a:solidFill>
                  <a:srgbClr val="FFF74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from LHC, but not only form it ... </a:t>
            </a:r>
            <a:endParaRPr lang="en-GB" dirty="0">
              <a:solidFill>
                <a:srgbClr val="FCF9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latin typeface="Arial" charset="0"/>
              </a:rPr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87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502032F-1BB6-6346-A2BB-CCCEF1F9659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994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6" y="1854200"/>
            <a:ext cx="90297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Box 5"/>
          <p:cNvSpPr txBox="1">
            <a:spLocks noChangeArrowheads="1"/>
          </p:cNvSpPr>
          <p:nvPr/>
        </p:nvSpPr>
        <p:spPr bwMode="auto">
          <a:xfrm>
            <a:off x="914400" y="4916499"/>
            <a:ext cx="31612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u="sng">
                <a:solidFill>
                  <a:srgbClr val="0000FF"/>
                </a:solidFill>
                <a:latin typeface="Calibri" charset="0"/>
              </a:rPr>
              <a:t>             n-ToF</a:t>
            </a:r>
          </a:p>
          <a:p>
            <a:r>
              <a:rPr lang="en-US" sz="2000" i="1">
                <a:solidFill>
                  <a:srgbClr val="0000FF"/>
                </a:solidFill>
                <a:latin typeface="Calibri" charset="0"/>
              </a:rPr>
              <a:t>s-processes, cross sections,</a:t>
            </a:r>
          </a:p>
          <a:p>
            <a:r>
              <a:rPr lang="en-US" sz="2000" i="1">
                <a:solidFill>
                  <a:srgbClr val="0000FF"/>
                </a:solidFill>
                <a:latin typeface="Calibri" charset="0"/>
              </a:rPr>
              <a:t>fission, neutron-neutron int.</a:t>
            </a:r>
          </a:p>
          <a:p>
            <a:r>
              <a:rPr lang="en-US" sz="2000" i="1">
                <a:solidFill>
                  <a:srgbClr val="0000FF"/>
                </a:solidFill>
                <a:latin typeface="Calibri" charset="0"/>
              </a:rPr>
              <a:t>high brightness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5" y="5146687"/>
            <a:ext cx="2642645" cy="1692771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u="sng">
                <a:solidFill>
                  <a:srgbClr val="404040"/>
                </a:solidFill>
                <a:latin typeface="Calibri" charset="0"/>
              </a:rPr>
              <a:t>ISOLDE</a:t>
            </a:r>
          </a:p>
          <a:p>
            <a:r>
              <a:rPr lang="en-US" sz="2000" i="1">
                <a:solidFill>
                  <a:srgbClr val="404040"/>
                </a:solidFill>
                <a:latin typeface="Calibri" charset="0"/>
              </a:rPr>
              <a:t>isotopes He to Ra</a:t>
            </a:r>
          </a:p>
          <a:p>
            <a:r>
              <a:rPr lang="en-US" sz="2000" i="1">
                <a:solidFill>
                  <a:srgbClr val="404040"/>
                </a:solidFill>
                <a:latin typeface="Calibri" charset="0"/>
              </a:rPr>
              <a:t>10</a:t>
            </a:r>
            <a:r>
              <a:rPr lang="en-US" sz="2000" i="1" baseline="30000">
                <a:solidFill>
                  <a:srgbClr val="404040"/>
                </a:solidFill>
                <a:latin typeface="Calibri" charset="0"/>
              </a:rPr>
              <a:t>-6</a:t>
            </a:r>
            <a:r>
              <a:rPr lang="en-US" sz="2000" i="1">
                <a:solidFill>
                  <a:srgbClr val="404040"/>
                </a:solidFill>
                <a:latin typeface="Calibri" charset="0"/>
              </a:rPr>
              <a:t>eV – 3MeV/u</a:t>
            </a:r>
          </a:p>
          <a:p>
            <a:r>
              <a:rPr lang="en-US" sz="2000" i="1">
                <a:solidFill>
                  <a:srgbClr val="404040"/>
                </a:solidFill>
                <a:latin typeface="Calibri" charset="0"/>
              </a:rPr>
              <a:t>shell evolution, shapes,</a:t>
            </a:r>
          </a:p>
          <a:p>
            <a:r>
              <a:rPr lang="en-US" sz="2000" i="1">
                <a:solidFill>
                  <a:srgbClr val="404040"/>
                </a:solidFill>
                <a:latin typeface="Calibri" charset="0"/>
              </a:rPr>
              <a:t>exotic nucl.,tests of SM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6838" y="2071688"/>
            <a:ext cx="2874962" cy="158591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ounded Rectangle 9"/>
          <p:cNvSpPr/>
          <p:nvPr/>
        </p:nvSpPr>
        <p:spPr>
          <a:xfrm>
            <a:off x="3497263" y="3017838"/>
            <a:ext cx="2217737" cy="1554162"/>
          </a:xfrm>
          <a:prstGeom prst="roundRect">
            <a:avLst/>
          </a:prstGeom>
          <a:solidFill>
            <a:srgbClr val="CCFFCC">
              <a:alpha val="43000"/>
            </a:srgb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ounded Rectangle 10"/>
          <p:cNvSpPr/>
          <p:nvPr/>
        </p:nvSpPr>
        <p:spPr>
          <a:xfrm>
            <a:off x="914400" y="4916500"/>
            <a:ext cx="3160713" cy="157638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2000"/>
                </a:schemeClr>
              </a:gs>
              <a:gs pos="80000">
                <a:schemeClr val="accent1">
                  <a:shade val="93000"/>
                  <a:satMod val="130000"/>
                  <a:alpha val="22000"/>
                </a:schemeClr>
              </a:gs>
              <a:gs pos="100000">
                <a:schemeClr val="accent1">
                  <a:shade val="94000"/>
                  <a:satMod val="135000"/>
                  <a:alpha val="22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207131" y="3454400"/>
            <a:ext cx="2479675" cy="1462088"/>
          </a:xfrm>
          <a:prstGeom prst="roundRect">
            <a:avLst/>
          </a:prstGeom>
          <a:solidFill>
            <a:srgbClr val="C0504D">
              <a:alpha val="38000"/>
            </a:srgb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ounded Rectangle 12"/>
          <p:cNvSpPr/>
          <p:nvPr/>
        </p:nvSpPr>
        <p:spPr>
          <a:xfrm>
            <a:off x="4660900" y="5146687"/>
            <a:ext cx="3187700" cy="169227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ounded Rectangle 14"/>
          <p:cNvSpPr/>
          <p:nvPr/>
        </p:nvSpPr>
        <p:spPr bwMode="auto">
          <a:xfrm>
            <a:off x="3733800" y="4191000"/>
            <a:ext cx="1600200" cy="381000"/>
          </a:xfrm>
          <a:prstGeom prst="roundRect">
            <a:avLst/>
          </a:prstGeom>
          <a:solidFill>
            <a:srgbClr val="5CE562">
              <a:alpha val="3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28600" y="4343400"/>
            <a:ext cx="914400" cy="381000"/>
          </a:xfrm>
          <a:prstGeom prst="roundRect">
            <a:avLst/>
          </a:prstGeom>
          <a:solidFill>
            <a:srgbClr val="CE58AC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6019800" y="2514600"/>
            <a:ext cx="2971800" cy="609600"/>
          </a:xfrm>
          <a:prstGeom prst="roundRect">
            <a:avLst/>
          </a:prstGeom>
          <a:solidFill>
            <a:srgbClr val="80D0EA">
              <a:alpha val="4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705600" y="3962400"/>
            <a:ext cx="1600200" cy="381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1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57200" y="152400"/>
            <a:ext cx="8229600" cy="1600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1F497D"/>
                </a:solidFill>
                <a:latin typeface="Arial" charset="0"/>
              </a:rPr>
              <a:t>The particle physics landscape </a:t>
            </a:r>
            <a:br>
              <a:rPr lang="en-US" sz="3600" b="1" dirty="0" smtClean="0">
                <a:solidFill>
                  <a:srgbClr val="1F497D"/>
                </a:solidFill>
                <a:latin typeface="Arial" charset="0"/>
              </a:rPr>
            </a:br>
            <a:r>
              <a:rPr lang="en-US" sz="3600" b="1" dirty="0" smtClean="0">
                <a:solidFill>
                  <a:srgbClr val="1F497D"/>
                </a:solidFill>
                <a:latin typeface="Arial" charset="0"/>
              </a:rPr>
              <a:t>at CERN</a:t>
            </a:r>
            <a:r>
              <a:rPr lang="en-US" sz="2400" b="1" dirty="0" smtClean="0">
                <a:solidFill>
                  <a:srgbClr val="1F497D"/>
                </a:solidFill>
                <a:latin typeface="Arial" charset="0"/>
              </a:rPr>
              <a:t/>
            </a:r>
            <a:br>
              <a:rPr lang="en-US" sz="2400" b="1" dirty="0" smtClean="0">
                <a:solidFill>
                  <a:srgbClr val="1F497D"/>
                </a:solidFill>
                <a:latin typeface="Arial" charset="0"/>
              </a:rPr>
            </a:br>
            <a:r>
              <a:rPr lang="en-US" sz="2400" b="1" dirty="0" smtClean="0">
                <a:solidFill>
                  <a:srgbClr val="1F497D"/>
                </a:solidFill>
                <a:latin typeface="Arial" charset="0"/>
              </a:rPr>
              <a:t>now and next 5-10 years</a:t>
            </a:r>
            <a:endParaRPr lang="en-US" sz="2400" dirty="0"/>
          </a:p>
        </p:txBody>
      </p:sp>
      <p:sp>
        <p:nvSpPr>
          <p:cNvPr id="20" name="Rounded Rectangle 19"/>
          <p:cNvSpPr/>
          <p:nvPr/>
        </p:nvSpPr>
        <p:spPr>
          <a:xfrm>
            <a:off x="3818731" y="3810000"/>
            <a:ext cx="1684337" cy="304800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CB547"/>
          </a:solidFill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now we move to the lowest available energies: AD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SPSC_June2011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smtClean="0"/>
              <a:t>Slide#  : </a:t>
            </a:r>
            <a:fld id="{FF095773-9B5E-7940-A5D3-BB63C74BE6ED}" type="slidenum">
              <a:rPr lang="en-GB" smtClean="0"/>
              <a:pPr/>
              <a:t>7</a:t>
            </a:fld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-20000" contrast="26000"/>
          </a:blip>
          <a:stretch>
            <a:fillRect/>
          </a:stretch>
        </p:blipFill>
        <p:spPr>
          <a:xfrm>
            <a:off x="-5689" y="501650"/>
            <a:ext cx="9149689" cy="63563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2667000" y="2743200"/>
            <a:ext cx="1066800" cy="914400"/>
          </a:xfrm>
          <a:prstGeom prst="roundRect">
            <a:avLst/>
          </a:prstGeom>
          <a:solidFill>
            <a:schemeClr val="accent1">
              <a:alpha val="3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609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n>
                  <a:solidFill>
                    <a:srgbClr val="000090"/>
                  </a:solidFill>
                </a:ln>
                <a:solidFill>
                  <a:srgbClr val="26669E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Antiproton decelerator (AD)</a:t>
            </a:r>
            <a:endParaRPr lang="en-US" dirty="0">
              <a:ln>
                <a:solidFill>
                  <a:srgbClr val="000090"/>
                </a:solidFill>
              </a:ln>
              <a:solidFill>
                <a:srgbClr val="26669E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</p:txBody>
      </p:sp>
      <p:sp>
        <p:nvSpPr>
          <p:cNvPr id="134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10400" y="6492887"/>
            <a:ext cx="2133600" cy="365125"/>
          </a:xfrm>
          <a:noFill/>
        </p:spPr>
        <p:txBody>
          <a:bodyPr/>
          <a:lstStyle/>
          <a:p>
            <a:fld id="{01D5AF5B-2B39-264A-B6D1-B4B5A39791EE}" type="slidenum">
              <a:rPr lang="en-US" smtClean="0"/>
              <a:pPr/>
              <a:t>8</a:t>
            </a:fld>
            <a:endParaRPr lang="en-US" smtClean="0"/>
          </a:p>
        </p:txBody>
      </p:sp>
      <p:pic>
        <p:nvPicPr>
          <p:cNvPr id="1341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12"/>
            <a:ext cx="9144000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" y="609600"/>
            <a:ext cx="45497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3" name="Footer Placeholder 8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SPC261, September 14, 2009</a:t>
            </a:r>
            <a:endParaRPr lang="de-DE" smtClean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5041900"/>
            <a:ext cx="6330950" cy="215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609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n>
                  <a:solidFill>
                    <a:srgbClr val="000090"/>
                  </a:solidFill>
                </a:ln>
                <a:solidFill>
                  <a:srgbClr val="26669E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anti-protons experiments - program</a:t>
            </a:r>
            <a:endParaRPr lang="en-US" dirty="0">
              <a:ln>
                <a:solidFill>
                  <a:srgbClr val="000090"/>
                </a:solidFill>
              </a:ln>
              <a:solidFill>
                <a:srgbClr val="26669E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135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10400" y="6492887"/>
            <a:ext cx="2133600" cy="365125"/>
          </a:xfrm>
          <a:noFill/>
        </p:spPr>
        <p:txBody>
          <a:bodyPr/>
          <a:lstStyle/>
          <a:p>
            <a:fld id="{72342D9F-71D1-9046-9CCD-DB9C9873FBED}" type="slidenum">
              <a:rPr lang="en-US" smtClean="0"/>
              <a:pPr/>
              <a:t>9</a:t>
            </a:fld>
            <a:endParaRPr lang="en-US" smtClean="0"/>
          </a:p>
        </p:txBody>
      </p:sp>
      <p:pic>
        <p:nvPicPr>
          <p:cNvPr id="13517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" y="762000"/>
            <a:ext cx="394335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9550" y="762000"/>
            <a:ext cx="5124450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" y="3702050"/>
            <a:ext cx="4019550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6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3350" y="3962400"/>
            <a:ext cx="5429250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7" name="Footer Placeholder 8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endParaRPr lang="de-DE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5.8|4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ECD_TALK">
  <a:themeElements>
    <a:clrScheme name="OECD_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ECD_TALK">
      <a:majorFont>
        <a:latin typeface="Helvetica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1" charset="0"/>
          </a:defRPr>
        </a:defPPr>
      </a:lstStyle>
    </a:lnDef>
  </a:objectDefaults>
  <a:extraClrSchemeLst>
    <a:extraClrScheme>
      <a:clrScheme name="OECD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ECD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8688</TotalTime>
  <Words>3368</Words>
  <Application>Microsoft Macintosh PowerPoint</Application>
  <PresentationFormat>On-screen Show (4:3)</PresentationFormat>
  <Paragraphs>567</Paragraphs>
  <Slides>58</Slides>
  <Notes>9</Notes>
  <HiddenSlides>2</HiddenSlides>
  <MMClips>0</MMClips>
  <ScaleCrop>false</ScaleCrop>
  <HeadingPairs>
    <vt:vector size="6" baseType="variant">
      <vt:variant>
        <vt:lpstr>Design Template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Office Theme</vt:lpstr>
      <vt:lpstr>Bold Stripes</vt:lpstr>
      <vt:lpstr>Default Design</vt:lpstr>
      <vt:lpstr>Tema de Office</vt:lpstr>
      <vt:lpstr>OECD_TALK</vt:lpstr>
      <vt:lpstr>1_Default Design</vt:lpstr>
      <vt:lpstr>Equation</vt:lpstr>
      <vt:lpstr>non-LHC program at CERN</vt:lpstr>
      <vt:lpstr>Accelerator complex at  CERN</vt:lpstr>
      <vt:lpstr>      NON-LHC EXPERIMENTS @ CERN (cont.)</vt:lpstr>
      <vt:lpstr>NON-LHC EXPERIMENTS @ CERN</vt:lpstr>
      <vt:lpstr>Annual Progress Report of the Organization  for the fifty-seventh financial year</vt:lpstr>
      <vt:lpstr>Slide 6</vt:lpstr>
      <vt:lpstr>now we move to the lowest available energies: AD</vt:lpstr>
      <vt:lpstr>Antiproton decelerator (AD)</vt:lpstr>
      <vt:lpstr>anti-protons experiments - program</vt:lpstr>
      <vt:lpstr>AD –  antiproton decelerator</vt:lpstr>
      <vt:lpstr>Slide 11</vt:lpstr>
      <vt:lpstr>Trapping antihydrogen  Alpha and Asacusa   Physics Breakthrough award by Physics Word magazine, Paper in  Nature  (2010) </vt:lpstr>
      <vt:lpstr>Asacusa trap and detector</vt:lpstr>
      <vt:lpstr>signal from “casp” tarp in Asacusa</vt:lpstr>
      <vt:lpstr>Slide 15</vt:lpstr>
      <vt:lpstr>ASACUSA – measurement of antiproton mass</vt:lpstr>
      <vt:lpstr>antiproton mass  measured almost as precisely  as for proton</vt:lpstr>
      <vt:lpstr>Slide 18</vt:lpstr>
      <vt:lpstr>Slide 19</vt:lpstr>
      <vt:lpstr>Extracted beams from PS</vt:lpstr>
      <vt:lpstr>Interdisciplinary research at CERN 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Very high public interest</vt:lpstr>
      <vt:lpstr> plans with CLOUD</vt:lpstr>
      <vt:lpstr>CAST experiment @ CERN   using LHC prototype magnet</vt:lpstr>
      <vt:lpstr>Latest CAST results: first 3He data</vt:lpstr>
      <vt:lpstr>Slide 33</vt:lpstr>
      <vt:lpstr>Slide 34</vt:lpstr>
      <vt:lpstr>Compass – SPS – muon and hadron beams</vt:lpstr>
      <vt:lpstr>  </vt:lpstr>
      <vt:lpstr>NA62 - SPS - looking for new physics</vt:lpstr>
      <vt:lpstr>Kinematic Selection: Cuts on M2miss  </vt:lpstr>
      <vt:lpstr>Preparation for the K+→ p+nn Analysis  </vt:lpstr>
      <vt:lpstr>Beam Line &amp; Infrastructure  </vt:lpstr>
      <vt:lpstr>Slide 41</vt:lpstr>
      <vt:lpstr>K+→ p+nn: Analysis Summary &amp; Plans </vt:lpstr>
      <vt:lpstr>Ke2 and K2 samples</vt:lpstr>
      <vt:lpstr>The result (full NA62 data set)</vt:lpstr>
      <vt:lpstr>Beam from CERN, experiments close to Rome – neutrino beam </vt:lpstr>
      <vt:lpstr>underground Gran Sasso laboratory</vt:lpstr>
      <vt:lpstr> OPERA detector</vt:lpstr>
      <vt:lpstr>candidte </vt:lpstr>
      <vt:lpstr>Slide 49</vt:lpstr>
      <vt:lpstr>several improvements in data analysis  and background estimations, example:</vt:lpstr>
      <vt:lpstr>other event topologies:</vt:lpstr>
      <vt:lpstr>The ICARUS detector in underground  Hall B of LNGS</vt:lpstr>
      <vt:lpstr>LAr purity time evolution and trigger</vt:lpstr>
      <vt:lpstr>Preliminary results of first CNGS 2010 run</vt:lpstr>
      <vt:lpstr>Reconstructed CC events in T600</vt:lpstr>
      <vt:lpstr> Run 9392 Event 106</vt:lpstr>
      <vt:lpstr>Summary</vt:lpstr>
      <vt:lpstr>Slide 58</vt:lpstr>
    </vt:vector>
  </TitlesOfParts>
  <Company>Instytut for Nuclear Studies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non-LHC program CERN</dc:title>
  <dc:creator>Ewa Rondio</dc:creator>
  <cp:lastModifiedBy>Ewa Rondio</cp:lastModifiedBy>
  <cp:revision>256</cp:revision>
  <dcterms:created xsi:type="dcterms:W3CDTF">2012-04-20T07:44:48Z</dcterms:created>
  <dcterms:modified xsi:type="dcterms:W3CDTF">2012-04-20T07:56:07Z</dcterms:modified>
</cp:coreProperties>
</file>